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634" r:id="rId2"/>
    <p:sldId id="620" r:id="rId3"/>
    <p:sldId id="256" r:id="rId4"/>
    <p:sldId id="553" r:id="rId5"/>
    <p:sldId id="554" r:id="rId6"/>
    <p:sldId id="562" r:id="rId7"/>
    <p:sldId id="581" r:id="rId8"/>
    <p:sldId id="605" r:id="rId9"/>
    <p:sldId id="603" r:id="rId10"/>
    <p:sldId id="602" r:id="rId11"/>
    <p:sldId id="606" r:id="rId12"/>
    <p:sldId id="607" r:id="rId13"/>
    <p:sldId id="599" r:id="rId14"/>
    <p:sldId id="600" r:id="rId15"/>
    <p:sldId id="601" r:id="rId16"/>
    <p:sldId id="608" r:id="rId17"/>
    <p:sldId id="609" r:id="rId18"/>
    <p:sldId id="610" r:id="rId19"/>
    <p:sldId id="611" r:id="rId20"/>
    <p:sldId id="612" r:id="rId21"/>
    <p:sldId id="613" r:id="rId22"/>
    <p:sldId id="614" r:id="rId23"/>
    <p:sldId id="615" r:id="rId24"/>
    <p:sldId id="616" r:id="rId25"/>
    <p:sldId id="617" r:id="rId26"/>
    <p:sldId id="618" r:id="rId27"/>
    <p:sldId id="619" r:id="rId28"/>
    <p:sldId id="597" r:id="rId29"/>
    <p:sldId id="598" r:id="rId30"/>
    <p:sldId id="594" r:id="rId31"/>
    <p:sldId id="595" r:id="rId32"/>
    <p:sldId id="596" r:id="rId33"/>
    <p:sldId id="580" r:id="rId34"/>
    <p:sldId id="628" r:id="rId35"/>
    <p:sldId id="629" r:id="rId36"/>
    <p:sldId id="630" r:id="rId37"/>
    <p:sldId id="631" r:id="rId38"/>
    <p:sldId id="632" r:id="rId39"/>
    <p:sldId id="633" r:id="rId40"/>
    <p:sldId id="582" r:id="rId41"/>
    <p:sldId id="593" r:id="rId42"/>
    <p:sldId id="592" r:id="rId43"/>
    <p:sldId id="622" r:id="rId44"/>
    <p:sldId id="621" r:id="rId45"/>
    <p:sldId id="555" r:id="rId46"/>
    <p:sldId id="556" r:id="rId47"/>
    <p:sldId id="557" r:id="rId48"/>
    <p:sldId id="627" r:id="rId49"/>
    <p:sldId id="579" r:id="rId50"/>
    <p:sldId id="564" r:id="rId51"/>
    <p:sldId id="563" r:id="rId52"/>
    <p:sldId id="565" r:id="rId53"/>
    <p:sldId id="567" r:id="rId54"/>
    <p:sldId id="568" r:id="rId55"/>
    <p:sldId id="569" r:id="rId56"/>
    <p:sldId id="570" r:id="rId57"/>
    <p:sldId id="571" r:id="rId58"/>
    <p:sldId id="572" r:id="rId59"/>
    <p:sldId id="573" r:id="rId60"/>
    <p:sldId id="574" r:id="rId61"/>
    <p:sldId id="575" r:id="rId62"/>
    <p:sldId id="576" r:id="rId63"/>
    <p:sldId id="577" r:id="rId64"/>
    <p:sldId id="578" r:id="rId65"/>
    <p:sldId id="583" r:id="rId66"/>
    <p:sldId id="584" r:id="rId67"/>
    <p:sldId id="585" r:id="rId68"/>
    <p:sldId id="586" r:id="rId69"/>
    <p:sldId id="587" r:id="rId70"/>
    <p:sldId id="623" r:id="rId71"/>
    <p:sldId id="604" r:id="rId72"/>
    <p:sldId id="624" r:id="rId73"/>
    <p:sldId id="560" r:id="rId74"/>
    <p:sldId id="561" r:id="rId75"/>
    <p:sldId id="589" r:id="rId76"/>
    <p:sldId id="590" r:id="rId77"/>
    <p:sldId id="591" r:id="rId78"/>
    <p:sldId id="588" r:id="rId79"/>
    <p:sldId id="625" r:id="rId80"/>
    <p:sldId id="626" r:id="rId81"/>
    <p:sldId id="270" r:id="rId82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3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1BE7-26D3-4E11-2F02-A66DEEDD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47E3-4591-0B48-3B43-ED8E9A275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33817-3BAC-C1AE-C26E-81C76384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1AAD-36A6-FF8B-1247-BB0748BF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5670-361B-1DED-7718-C8678DF0D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517B5-3F2A-0C81-DD4B-D9CACDF9E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698A2-5A53-957C-20FD-640D7EF9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F28C-57B9-C320-9918-FDE683AA9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9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BB7F-557C-0FAF-13DC-D0BA115C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E4279-00B3-C6C4-C764-3DE6EC023CA2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project</a:t>
            </a:r>
            <a:endParaRPr lang="en-US" sz="4400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94996-7E91-1199-EFDD-05FAA85922F0}"/>
              </a:ext>
            </a:extLst>
          </p:cNvPr>
          <p:cNvSpPr txBox="1"/>
          <p:nvPr/>
        </p:nvSpPr>
        <p:spPr>
          <a:xfrm>
            <a:off x="234759" y="3334120"/>
            <a:ext cx="141608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/>
              <a:t>Weekly updates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CA84E-25AC-F05F-6D7B-4A36C68812FA}"/>
              </a:ext>
            </a:extLst>
          </p:cNvPr>
          <p:cNvSpPr txBox="1"/>
          <p:nvPr/>
        </p:nvSpPr>
        <p:spPr>
          <a:xfrm>
            <a:off x="234759" y="4483035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Jan.22.2026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6825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B06D3366-0103-6A01-9BCC-FF939AFB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9" b="8945"/>
          <a:stretch>
            <a:fillRect/>
          </a:stretch>
        </p:blipFill>
        <p:spPr>
          <a:xfrm>
            <a:off x="76199" y="2155623"/>
            <a:ext cx="5487643" cy="5584120"/>
          </a:xfrm>
          <a:prstGeom prst="rect">
            <a:avLst/>
          </a:prstGeom>
        </p:spPr>
      </p:pic>
      <p:pic>
        <p:nvPicPr>
          <p:cNvPr id="10" name="Picture 9" descr="A diagram of a human body&#10;&#10;AI-generated content may be incorrect.">
            <a:extLst>
              <a:ext uri="{FF2B5EF4-FFF2-40B4-BE49-F238E27FC236}">
                <a16:creationId xmlns:a16="http://schemas.microsoft.com/office/drawing/2014/main" id="{9012D808-446D-820D-C6A9-2893E597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18"/>
          <a:stretch>
            <a:fillRect/>
          </a:stretch>
        </p:blipFill>
        <p:spPr>
          <a:xfrm>
            <a:off x="5552956" y="2231915"/>
            <a:ext cx="4646958" cy="5431536"/>
          </a:xfrm>
          <a:prstGeom prst="rect">
            <a:avLst/>
          </a:prstGeom>
        </p:spPr>
      </p:pic>
      <p:pic>
        <p:nvPicPr>
          <p:cNvPr id="13" name="Picture 12" descr="A diagram of a human fetus&#10;&#10;AI-generated content may be incorrect.">
            <a:extLst>
              <a:ext uri="{FF2B5EF4-FFF2-40B4-BE49-F238E27FC236}">
                <a16:creationId xmlns:a16="http://schemas.microsoft.com/office/drawing/2014/main" id="{8D688512-4E1B-4118-9B7C-69D082FDFE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9"/>
          <a:stretch>
            <a:fillRect/>
          </a:stretch>
        </p:blipFill>
        <p:spPr>
          <a:xfrm>
            <a:off x="10678886" y="1385588"/>
            <a:ext cx="3951514" cy="4753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19920-087C-8551-6C5C-5F93045AF5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0B63-B549-B0E5-F836-A3F16CE1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D6D6F-7270-6B29-69E7-14EB2DA5B7C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Spleen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red circle&#10;&#10;AI-generated content may be incorrect.">
            <a:extLst>
              <a:ext uri="{FF2B5EF4-FFF2-40B4-BE49-F238E27FC236}">
                <a16:creationId xmlns:a16="http://schemas.microsoft.com/office/drawing/2014/main" id="{94926280-B23E-79FC-999B-00B42B3D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623"/>
            <a:ext cx="4666488" cy="5577840"/>
          </a:xfrm>
          <a:prstGeom prst="rect">
            <a:avLst/>
          </a:prstGeom>
        </p:spPr>
      </p:pic>
      <p:pic>
        <p:nvPicPr>
          <p:cNvPr id="9" name="Picture 8" descr="A graph of a red sphere&#10;&#10;AI-generated content may be incorrect.">
            <a:extLst>
              <a:ext uri="{FF2B5EF4-FFF2-40B4-BE49-F238E27FC236}">
                <a16:creationId xmlns:a16="http://schemas.microsoft.com/office/drawing/2014/main" id="{E4E260C2-01C1-F8DA-BE80-18E34570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64" y="2155623"/>
            <a:ext cx="4666488" cy="5596128"/>
          </a:xfrm>
          <a:prstGeom prst="rect">
            <a:avLst/>
          </a:prstGeom>
        </p:spPr>
      </p:pic>
      <p:pic>
        <p:nvPicPr>
          <p:cNvPr id="12" name="Picture 11" descr="A diagram of a liver&#10;&#10;AI-generated content may be incorrect.">
            <a:extLst>
              <a:ext uri="{FF2B5EF4-FFF2-40B4-BE49-F238E27FC236}">
                <a16:creationId xmlns:a16="http://schemas.microsoft.com/office/drawing/2014/main" id="{1FB32AC0-1DCA-3AFA-CDC4-45F20988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729" y="1538882"/>
            <a:ext cx="4742688" cy="5394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6DBEA-1FA1-8495-8472-EC8D7CF875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5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21E4B-2EEE-7B66-0C79-56F35888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25AFC5-25A4-290E-7445-D7215126B17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Spleen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brain&#10;&#10;AI-generated content may be incorrect.">
            <a:extLst>
              <a:ext uri="{FF2B5EF4-FFF2-40B4-BE49-F238E27FC236}">
                <a16:creationId xmlns:a16="http://schemas.microsoft.com/office/drawing/2014/main" id="{927F0C55-28B3-569B-7A9A-AD9F46C5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55733"/>
            <a:ext cx="4749874" cy="5201821"/>
          </a:xfrm>
          <a:prstGeom prst="rect">
            <a:avLst/>
          </a:prstGeom>
        </p:spPr>
      </p:pic>
      <p:pic>
        <p:nvPicPr>
          <p:cNvPr id="10" name="Picture 9" descr="A graph of a red heart&#10;&#10;AI-generated content may be incorrect.">
            <a:extLst>
              <a:ext uri="{FF2B5EF4-FFF2-40B4-BE49-F238E27FC236}">
                <a16:creationId xmlns:a16="http://schemas.microsoft.com/office/drawing/2014/main" id="{DE10D7D0-A9CF-DB5B-5A1E-1301CCAB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38" y="1938992"/>
            <a:ext cx="4773168" cy="5398008"/>
          </a:xfrm>
          <a:prstGeom prst="rect">
            <a:avLst/>
          </a:prstGeom>
        </p:spPr>
      </p:pic>
      <p:pic>
        <p:nvPicPr>
          <p:cNvPr id="13" name="Picture 12" descr="A graph of a human heart&#10;&#10;AI-generated content may be incorrect.">
            <a:extLst>
              <a:ext uri="{FF2B5EF4-FFF2-40B4-BE49-F238E27FC236}">
                <a16:creationId xmlns:a16="http://schemas.microsoft.com/office/drawing/2014/main" id="{D54452E1-EBF4-EF97-59C5-D824AE622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527" y="1538882"/>
            <a:ext cx="4666488" cy="5492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114AC1-CB74-ADBB-B5EB-BBE978879A7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E4A19-2CB0-BC06-FEA3-F7781271257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E4A19-2CB0-BC06-FEA3-F7781271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10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859F-ED1D-DE6D-638C-1E78D2F77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51E4CD-ACF1-52A6-E3D7-2FAF5C80CD7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81916-326E-BE97-0149-C99D7A7ECF8C}"/>
              </a:ext>
            </a:extLst>
          </p:cNvPr>
          <p:cNvSpPr/>
          <p:nvPr/>
        </p:nvSpPr>
        <p:spPr>
          <a:xfrm>
            <a:off x="76200" y="2797628"/>
            <a:ext cx="7032171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DE463C-4459-D70B-931D-508B99449BC3}"/>
              </a:ext>
            </a:extLst>
          </p:cNvPr>
          <p:cNvSpPr/>
          <p:nvPr/>
        </p:nvSpPr>
        <p:spPr>
          <a:xfrm>
            <a:off x="76200" y="2220686"/>
            <a:ext cx="7032171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125BE8-5DD4-EACA-476C-FA209973955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3E4045-4559-CCE1-EECE-664A03D166A3}"/>
              </a:ext>
            </a:extLst>
          </p:cNvPr>
          <p:cNvSpPr/>
          <p:nvPr/>
        </p:nvSpPr>
        <p:spPr>
          <a:xfrm>
            <a:off x="7312627" y="2792784"/>
            <a:ext cx="7210499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C91CBD-0AF4-635C-8DEE-4A3251CD2684}"/>
              </a:ext>
            </a:extLst>
          </p:cNvPr>
          <p:cNvSpPr/>
          <p:nvPr/>
        </p:nvSpPr>
        <p:spPr>
          <a:xfrm>
            <a:off x="7312627" y="2215842"/>
            <a:ext cx="7210499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374443-2289-B702-0B7A-17273E03436E}"/>
              </a:ext>
            </a:extLst>
          </p:cNvPr>
          <p:cNvSpPr txBox="1"/>
          <p:nvPr/>
        </p:nvSpPr>
        <p:spPr>
          <a:xfrm>
            <a:off x="7312628" y="2265462"/>
            <a:ext cx="70321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(Kidneys)</a:t>
            </a:r>
          </a:p>
        </p:txBody>
      </p:sp>
      <p:pic>
        <p:nvPicPr>
          <p:cNvPr id="6" name="Picture 5" descr="A graph of a red sphere&#10;&#10;AI-generated content may be incorrect.">
            <a:extLst>
              <a:ext uri="{FF2B5EF4-FFF2-40B4-BE49-F238E27FC236}">
                <a16:creationId xmlns:a16="http://schemas.microsoft.com/office/drawing/2014/main" id="{33ABFD36-8ABA-304C-DDEA-3E97CD66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/>
          <a:stretch>
            <a:fillRect/>
          </a:stretch>
        </p:blipFill>
        <p:spPr>
          <a:xfrm>
            <a:off x="107274" y="2834169"/>
            <a:ext cx="3594019" cy="4789679"/>
          </a:xfrm>
          <a:prstGeom prst="rect">
            <a:avLst/>
          </a:prstGeom>
        </p:spPr>
      </p:pic>
      <p:pic>
        <p:nvPicPr>
          <p:cNvPr id="8" name="Picture 7" descr="A graph of a red oval&#10;&#10;AI-generated content may be incorrect.">
            <a:extLst>
              <a:ext uri="{FF2B5EF4-FFF2-40B4-BE49-F238E27FC236}">
                <a16:creationId xmlns:a16="http://schemas.microsoft.com/office/drawing/2014/main" id="{0B451A6E-ECFD-83C9-4401-4275D7BBB0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140"/>
          <a:stretch>
            <a:fillRect/>
          </a:stretch>
        </p:blipFill>
        <p:spPr>
          <a:xfrm>
            <a:off x="3955821" y="3078728"/>
            <a:ext cx="3152550" cy="4300563"/>
          </a:xfrm>
          <a:prstGeom prst="rect">
            <a:avLst/>
          </a:prstGeom>
        </p:spPr>
      </p:pic>
      <p:pic>
        <p:nvPicPr>
          <p:cNvPr id="11" name="Picture 10" descr="A graph showing a green and red heart&#10;&#10;AI-generated content may be incorrect.">
            <a:extLst>
              <a:ext uri="{FF2B5EF4-FFF2-40B4-BE49-F238E27FC236}">
                <a16:creationId xmlns:a16="http://schemas.microsoft.com/office/drawing/2014/main" id="{E3130478-9179-B68A-A524-43B18110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30" r="2583"/>
          <a:stretch>
            <a:fillRect/>
          </a:stretch>
        </p:blipFill>
        <p:spPr>
          <a:xfrm>
            <a:off x="7522031" y="2893570"/>
            <a:ext cx="3213554" cy="4730278"/>
          </a:xfrm>
          <a:prstGeom prst="rect">
            <a:avLst/>
          </a:prstGeom>
        </p:spPr>
      </p:pic>
      <p:pic>
        <p:nvPicPr>
          <p:cNvPr id="13" name="Picture 12" descr="A diagram of a human kidney&#10;&#10;AI-generated content may be incorrect.">
            <a:extLst>
              <a:ext uri="{FF2B5EF4-FFF2-40B4-BE49-F238E27FC236}">
                <a16:creationId xmlns:a16="http://schemas.microsoft.com/office/drawing/2014/main" id="{C0F60C99-D395-5BB5-9742-2576D84249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58" r="2349"/>
          <a:stretch>
            <a:fillRect/>
          </a:stretch>
        </p:blipFill>
        <p:spPr>
          <a:xfrm>
            <a:off x="11061753" y="2849717"/>
            <a:ext cx="3461373" cy="4774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9BD979-78F5-DA1B-014A-730E8A11913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9396F7-D1A8-F76C-8466-DA9F98AD76D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9396F7-D1A8-F76C-8466-DA9F98AD7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24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6E37-50A2-B2DD-9D2F-EA1BB3D1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63C08-7566-D773-382D-714624446EA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90CD01-7CCA-BDCB-F0CE-5C8D35A175A0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2C8A93-ACF7-6490-13ED-0E94EB5A15C0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E7C107-40FC-1658-23C9-8D2C3A5D5DF0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FBB06-D593-E1BB-F0D2-8D52A75F4062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FF80C-2520-9E7C-EA49-D8FFF00D6B53}"/>
              </a:ext>
            </a:extLst>
          </p:cNvPr>
          <p:cNvSpPr/>
          <p:nvPr/>
        </p:nvSpPr>
        <p:spPr>
          <a:xfrm>
            <a:off x="7315197" y="2215842"/>
            <a:ext cx="722811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D3D340-A372-E0B3-52EE-0DBBBEA85662}"/>
              </a:ext>
            </a:extLst>
          </p:cNvPr>
          <p:cNvSpPr txBox="1"/>
          <p:nvPr/>
        </p:nvSpPr>
        <p:spPr>
          <a:xfrm>
            <a:off x="7315199" y="2265462"/>
            <a:ext cx="7228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(Kidneys)</a:t>
            </a:r>
          </a:p>
        </p:txBody>
      </p:sp>
      <p:pic>
        <p:nvPicPr>
          <p:cNvPr id="7" name="Picture 6" descr="A graph of a green sphere&#10;&#10;AI-generated content may be incorrect.">
            <a:extLst>
              <a:ext uri="{FF2B5EF4-FFF2-40B4-BE49-F238E27FC236}">
                <a16:creationId xmlns:a16="http://schemas.microsoft.com/office/drawing/2014/main" id="{CC0A41B9-9673-A42B-7C95-31F422D6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96824" y="2870419"/>
            <a:ext cx="3555457" cy="4766508"/>
          </a:xfrm>
          <a:prstGeom prst="rect">
            <a:avLst/>
          </a:prstGeom>
        </p:spPr>
      </p:pic>
      <p:pic>
        <p:nvPicPr>
          <p:cNvPr id="10" name="Picture 9" descr="A graph of a person's body&#10;&#10;AI-generated content may be incorrect.">
            <a:extLst>
              <a:ext uri="{FF2B5EF4-FFF2-40B4-BE49-F238E27FC236}">
                <a16:creationId xmlns:a16="http://schemas.microsoft.com/office/drawing/2014/main" id="{06F6B9C7-D9EA-DB9F-2930-E5662E6F65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583"/>
          <a:stretch>
            <a:fillRect/>
          </a:stretch>
        </p:blipFill>
        <p:spPr>
          <a:xfrm>
            <a:off x="3824387" y="2992689"/>
            <a:ext cx="3283983" cy="4521967"/>
          </a:xfrm>
          <a:prstGeom prst="rect">
            <a:avLst/>
          </a:prstGeom>
        </p:spPr>
      </p:pic>
      <p:pic>
        <p:nvPicPr>
          <p:cNvPr id="14" name="Picture 13" descr="A map of the earth&#10;&#10;AI-generated content may be incorrect.">
            <a:extLst>
              <a:ext uri="{FF2B5EF4-FFF2-40B4-BE49-F238E27FC236}">
                <a16:creationId xmlns:a16="http://schemas.microsoft.com/office/drawing/2014/main" id="{C1E55B06-DD4F-B8A4-9705-C360E78F64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50" b="7005"/>
          <a:stretch>
            <a:fillRect/>
          </a:stretch>
        </p:blipFill>
        <p:spPr>
          <a:xfrm>
            <a:off x="7360533" y="3827687"/>
            <a:ext cx="3580518" cy="3814084"/>
          </a:xfrm>
          <a:prstGeom prst="rect">
            <a:avLst/>
          </a:prstGeom>
        </p:spPr>
      </p:pic>
      <p:pic>
        <p:nvPicPr>
          <p:cNvPr id="17" name="Picture 16" descr="A diagram of a human body&#10;&#10;AI-generated content may be incorrect.">
            <a:extLst>
              <a:ext uri="{FF2B5EF4-FFF2-40B4-BE49-F238E27FC236}">
                <a16:creationId xmlns:a16="http://schemas.microsoft.com/office/drawing/2014/main" id="{AD7D6A3C-8A40-1E3E-FC12-D4BFC79B1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198"/>
          <a:stretch>
            <a:fillRect/>
          </a:stretch>
        </p:blipFill>
        <p:spPr>
          <a:xfrm>
            <a:off x="10904742" y="2827662"/>
            <a:ext cx="3581328" cy="3333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ADB051-E711-84BE-B6A5-B0099D38002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DADDCB-8F3C-C9D5-A74B-AB75BDCD65E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DADDCB-8F3C-C9D5-A74B-AB75BDCD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25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3061-7F10-4E1D-0497-CC5F0976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B9F107-FEFC-4168-A2EE-EC4FF74C64A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8C7534-0B98-9363-3891-2C37C26D5FD1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6CB1CD-32A4-DF7A-1674-23834DBA0639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F02FB2-CD43-1AA2-BE09-7BA55FA1F087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6BD522-3B16-BF21-F01C-8C7BF5175CA4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4704CB-5D46-7AB6-499B-52DCB45E370F}"/>
              </a:ext>
            </a:extLst>
          </p:cNvPr>
          <p:cNvSpPr/>
          <p:nvPr/>
        </p:nvSpPr>
        <p:spPr>
          <a:xfrm>
            <a:off x="7315201" y="2215842"/>
            <a:ext cx="7228110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2DCA4-81CB-A1E5-855A-CF83A1D5BCDD}"/>
              </a:ext>
            </a:extLst>
          </p:cNvPr>
          <p:cNvSpPr txBox="1"/>
          <p:nvPr/>
        </p:nvSpPr>
        <p:spPr>
          <a:xfrm>
            <a:off x="7323513" y="2265462"/>
            <a:ext cx="72197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(Kidneys)</a:t>
            </a:r>
          </a:p>
        </p:txBody>
      </p:sp>
      <p:pic>
        <p:nvPicPr>
          <p:cNvPr id="6" name="Picture 5" descr="A graph of a person's brain&#10;&#10;AI-generated content may be incorrect.">
            <a:extLst>
              <a:ext uri="{FF2B5EF4-FFF2-40B4-BE49-F238E27FC236}">
                <a16:creationId xmlns:a16="http://schemas.microsoft.com/office/drawing/2014/main" id="{22B721FE-813E-92E7-0CFD-BEB698D7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 r="2583"/>
          <a:stretch>
            <a:fillRect/>
          </a:stretch>
        </p:blipFill>
        <p:spPr>
          <a:xfrm>
            <a:off x="210153" y="3078728"/>
            <a:ext cx="3328184" cy="4523016"/>
          </a:xfrm>
          <a:prstGeom prst="rect">
            <a:avLst/>
          </a:prstGeom>
        </p:spPr>
      </p:pic>
      <p:pic>
        <p:nvPicPr>
          <p:cNvPr id="9" name="Picture 8" descr="A graph of a person's body&#10;&#10;AI-generated content may be incorrect.">
            <a:extLst>
              <a:ext uri="{FF2B5EF4-FFF2-40B4-BE49-F238E27FC236}">
                <a16:creationId xmlns:a16="http://schemas.microsoft.com/office/drawing/2014/main" id="{204B91A0-B485-208C-3EC7-CF5F2AF3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349" b="1521"/>
          <a:stretch>
            <a:fillRect/>
          </a:stretch>
        </p:blipFill>
        <p:spPr>
          <a:xfrm>
            <a:off x="3745166" y="2832507"/>
            <a:ext cx="3328184" cy="4484200"/>
          </a:xfrm>
          <a:prstGeom prst="rect">
            <a:avLst/>
          </a:prstGeom>
        </p:spPr>
      </p:pic>
      <p:pic>
        <p:nvPicPr>
          <p:cNvPr id="12" name="Picture 11" descr="A graph of a human body&#10;&#10;AI-generated content may be incorrect.">
            <a:extLst>
              <a:ext uri="{FF2B5EF4-FFF2-40B4-BE49-F238E27FC236}">
                <a16:creationId xmlns:a16="http://schemas.microsoft.com/office/drawing/2014/main" id="{05DC5F8F-3A45-76ED-854A-208A7A22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349" b="1283"/>
          <a:stretch>
            <a:fillRect/>
          </a:stretch>
        </p:blipFill>
        <p:spPr>
          <a:xfrm>
            <a:off x="7429264" y="2862846"/>
            <a:ext cx="3499992" cy="4704018"/>
          </a:xfrm>
          <a:prstGeom prst="rect">
            <a:avLst/>
          </a:prstGeom>
        </p:spPr>
      </p:pic>
      <p:pic>
        <p:nvPicPr>
          <p:cNvPr id="15" name="Picture 14" descr="A graph of a brain&#10;&#10;AI-generated content may be incorrect.">
            <a:extLst>
              <a:ext uri="{FF2B5EF4-FFF2-40B4-BE49-F238E27FC236}">
                <a16:creationId xmlns:a16="http://schemas.microsoft.com/office/drawing/2014/main" id="{31BB31F8-EC4E-69D5-4CD3-6D36325C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90" t="1" r="2350" b="1257"/>
          <a:stretch>
            <a:fillRect/>
          </a:stretch>
        </p:blipFill>
        <p:spPr>
          <a:xfrm>
            <a:off x="10986289" y="2886551"/>
            <a:ext cx="3499992" cy="4715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F8CF90-8533-8595-FCAF-C67E19D779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64C96-C82D-6923-E89F-DEA463BC432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64C96-C82D-6923-E89F-DEA463BC4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225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6F328-B928-D2B5-29D5-C85E0303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ACDBDB-CF9F-1A08-57AB-C5EF04ADAF0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human body&#10;&#10;AI-generated content may be incorrect.">
            <a:extLst>
              <a:ext uri="{FF2B5EF4-FFF2-40B4-BE49-F238E27FC236}">
                <a16:creationId xmlns:a16="http://schemas.microsoft.com/office/drawing/2014/main" id="{19B5F98A-5ADF-739A-69B7-F9BC92A1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436"/>
            <a:ext cx="4858512" cy="5367528"/>
          </a:xfrm>
          <a:prstGeom prst="rect">
            <a:avLst/>
          </a:prstGeom>
        </p:spPr>
      </p:pic>
      <p:pic>
        <p:nvPicPr>
          <p:cNvPr id="9" name="Picture 8" descr="A graph of a graph showing a green and red object&#10;&#10;AI-generated content may be incorrect.">
            <a:extLst>
              <a:ext uri="{FF2B5EF4-FFF2-40B4-BE49-F238E27FC236}">
                <a16:creationId xmlns:a16="http://schemas.microsoft.com/office/drawing/2014/main" id="{D755293B-3340-83CC-4E25-ECCE74AD1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12" y="2156460"/>
            <a:ext cx="4666488" cy="5556504"/>
          </a:xfrm>
          <a:prstGeom prst="rect">
            <a:avLst/>
          </a:prstGeom>
        </p:spPr>
      </p:pic>
      <p:pic>
        <p:nvPicPr>
          <p:cNvPr id="12" name="Picture 11" descr="A graph of a red pepper&#10;&#10;AI-generated content may be incorrect.">
            <a:extLst>
              <a:ext uri="{FF2B5EF4-FFF2-40B4-BE49-F238E27FC236}">
                <a16:creationId xmlns:a16="http://schemas.microsoft.com/office/drawing/2014/main" id="{53635A02-5507-C4A1-61D3-6648AD9218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9"/>
          <a:stretch>
            <a:fillRect/>
          </a:stretch>
        </p:blipFill>
        <p:spPr>
          <a:xfrm>
            <a:off x="9777549" y="2215678"/>
            <a:ext cx="4666488" cy="5416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7E0CBC-4916-C1EA-A87A-48D0472ACAD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3B381C-8BEA-F24C-A972-5B14942E6F15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3B381C-8BEA-F24C-A972-5B14942E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1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5F2B4-560C-7B64-D5E2-F335E049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9CD448-4CB7-BFA8-1561-5D0387C8045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9EB9F60A-15D0-7119-0593-24F957BE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750"/>
            <a:ext cx="4782312" cy="5367528"/>
          </a:xfrm>
          <a:prstGeom prst="rect">
            <a:avLst/>
          </a:prstGeom>
        </p:spPr>
      </p:pic>
      <p:pic>
        <p:nvPicPr>
          <p:cNvPr id="10" name="Picture 9" descr="A graph showing a red rose&#10;&#10;AI-generated content may be incorrect.">
            <a:extLst>
              <a:ext uri="{FF2B5EF4-FFF2-40B4-BE49-F238E27FC236}">
                <a16:creationId xmlns:a16="http://schemas.microsoft.com/office/drawing/2014/main" id="{D3332BFE-BBC1-A68E-B7BE-5D3C410E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91"/>
          <a:stretch>
            <a:fillRect/>
          </a:stretch>
        </p:blipFill>
        <p:spPr>
          <a:xfrm>
            <a:off x="4968556" y="2123619"/>
            <a:ext cx="4585932" cy="5498592"/>
          </a:xfrm>
          <a:prstGeom prst="rect">
            <a:avLst/>
          </a:prstGeom>
        </p:spPr>
      </p:pic>
      <p:pic>
        <p:nvPicPr>
          <p:cNvPr id="13" name="Picture 12" descr="A graph of a person's body&#10;&#10;AI-generated content may be incorrect.">
            <a:extLst>
              <a:ext uri="{FF2B5EF4-FFF2-40B4-BE49-F238E27FC236}">
                <a16:creationId xmlns:a16="http://schemas.microsoft.com/office/drawing/2014/main" id="{139FE4CE-E137-0A4D-6C69-D814694A4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732" y="2119734"/>
            <a:ext cx="4721352" cy="5434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BF18B9-84AA-47A0-9F17-2AB4021F7C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1C1D7-B74C-5EF3-9E50-AD677E70DFF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1C1D7-B74C-5EF3-9E50-AD677E70D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35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0EF-6454-3041-A407-AB3F2CAD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E3FD-DB6C-B925-D973-4CFE006D9CA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5. Aorta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showing a long tube&#10;&#10;AI-generated content may be incorrect.">
            <a:extLst>
              <a:ext uri="{FF2B5EF4-FFF2-40B4-BE49-F238E27FC236}">
                <a16:creationId xmlns:a16="http://schemas.microsoft.com/office/drawing/2014/main" id="{49A4F838-CE0A-AEA8-6CC1-E20F0EDF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38" r="2277" b="1482"/>
          <a:stretch>
            <a:fillRect/>
          </a:stretch>
        </p:blipFill>
        <p:spPr>
          <a:xfrm>
            <a:off x="228600" y="2155623"/>
            <a:ext cx="3359150" cy="5570221"/>
          </a:xfrm>
          <a:prstGeom prst="rect">
            <a:avLst/>
          </a:prstGeom>
        </p:spPr>
      </p:pic>
      <p:pic>
        <p:nvPicPr>
          <p:cNvPr id="9" name="Picture 8" descr="A graph showing a long rectangular object&#10;&#10;AI-generated content may be incorrect.">
            <a:extLst>
              <a:ext uri="{FF2B5EF4-FFF2-40B4-BE49-F238E27FC236}">
                <a16:creationId xmlns:a16="http://schemas.microsoft.com/office/drawing/2014/main" id="{FB4A0205-A400-8EB7-BF0B-21C62163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76" r="2039"/>
          <a:stretch>
            <a:fillRect/>
          </a:stretch>
        </p:blipFill>
        <p:spPr>
          <a:xfrm>
            <a:off x="5635625" y="2029132"/>
            <a:ext cx="3359150" cy="5696712"/>
          </a:xfrm>
          <a:prstGeom prst="rect">
            <a:avLst/>
          </a:prstGeom>
        </p:spPr>
      </p:pic>
      <p:pic>
        <p:nvPicPr>
          <p:cNvPr id="12" name="Picture 11" descr="A graph of a long cylindrical object&#10;&#10;AI-generated content may be incorrect.">
            <a:extLst>
              <a:ext uri="{FF2B5EF4-FFF2-40B4-BE49-F238E27FC236}">
                <a16:creationId xmlns:a16="http://schemas.microsoft.com/office/drawing/2014/main" id="{1DCB19D5-961E-5A6E-3D1B-740F5885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5" r="2645" b="1476"/>
          <a:stretch>
            <a:fillRect/>
          </a:stretch>
        </p:blipFill>
        <p:spPr>
          <a:xfrm>
            <a:off x="10436678" y="2029132"/>
            <a:ext cx="4095750" cy="5612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C2E675-FA8E-DA14-2E7D-524B95DD31B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E7A499-3CC9-D363-67F7-7C6C4A663C9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E7A499-3CC9-D363-67F7-7C6C4A66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426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55C4C-5824-2A0C-257B-39FC4AAA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C78BD5-C129-1E10-7508-F2407962452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5. Aorta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showing a curved object&#10;&#10;AI-generated content may be incorrect.">
            <a:extLst>
              <a:ext uri="{FF2B5EF4-FFF2-40B4-BE49-F238E27FC236}">
                <a16:creationId xmlns:a16="http://schemas.microsoft.com/office/drawing/2014/main" id="{42550418-BCAA-D80C-0989-D13803BE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 r="2413"/>
          <a:stretch>
            <a:fillRect/>
          </a:stretch>
        </p:blipFill>
        <p:spPr>
          <a:xfrm>
            <a:off x="335954" y="1938992"/>
            <a:ext cx="4103915" cy="5766816"/>
          </a:xfrm>
          <a:prstGeom prst="rect">
            <a:avLst/>
          </a:prstGeom>
        </p:spPr>
      </p:pic>
      <p:pic>
        <p:nvPicPr>
          <p:cNvPr id="10" name="Picture 9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CB87AB36-C402-CB65-1E76-5D75A4DEA1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5355770" y="2111015"/>
            <a:ext cx="4103915" cy="5594793"/>
          </a:xfrm>
          <a:prstGeom prst="rect">
            <a:avLst/>
          </a:prstGeom>
        </p:spPr>
      </p:pic>
      <p:pic>
        <p:nvPicPr>
          <p:cNvPr id="13" name="Picture 12" descr="A graph of a long cane&#10;&#10;AI-generated content may be incorrect.">
            <a:extLst>
              <a:ext uri="{FF2B5EF4-FFF2-40B4-BE49-F238E27FC236}">
                <a16:creationId xmlns:a16="http://schemas.microsoft.com/office/drawing/2014/main" id="{E12F4420-DFAE-1D37-3D18-AD875DAB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22"/>
          <a:stretch>
            <a:fillRect/>
          </a:stretch>
        </p:blipFill>
        <p:spPr>
          <a:xfrm>
            <a:off x="10375586" y="2001476"/>
            <a:ext cx="4254814" cy="5641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8A0499-AB3F-08CF-D64B-C5A5766233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1AD84-3705-432F-48D2-3982FFFD8F8A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1AD84-3705-432F-48D2-3982FFFD8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AEFCF49-8168-447D-794C-E88926E6DD41}"/>
              </a:ext>
            </a:extLst>
          </p:cNvPr>
          <p:cNvSpPr txBox="1"/>
          <p:nvPr/>
        </p:nvSpPr>
        <p:spPr>
          <a:xfrm>
            <a:off x="3691053" y="15240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A98B4F-C6F3-C020-220A-6D159BED3533}"/>
                  </a:ext>
                </a:extLst>
              </p:cNvPr>
              <p:cNvSpPr txBox="1"/>
              <p:nvPr/>
            </p:nvSpPr>
            <p:spPr>
              <a:xfrm>
                <a:off x="3820886" y="9218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A98B4F-C6F3-C020-220A-6D159BED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86" y="9218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77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8E0B-E0CF-2767-3ADE-09F71BC6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3F20DC-6BDA-1CA2-24BA-29C003BBE566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error characterization?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A4F9-7BC2-E4B1-1657-E7F3D52B76C5}"/>
              </a:ext>
            </a:extLst>
          </p:cNvPr>
          <p:cNvSpPr txBox="1"/>
          <p:nvPr/>
        </p:nvSpPr>
        <p:spPr>
          <a:xfrm>
            <a:off x="745957" y="3354794"/>
            <a:ext cx="131384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Identifying</a:t>
            </a:r>
            <a:r>
              <a:rPr lang="en-US" dirty="0"/>
              <a:t> and </a:t>
            </a:r>
            <a:r>
              <a:rPr lang="en-US" b="1" u="sng" dirty="0"/>
              <a:t>characterizing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types 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not extent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type</a:t>
            </a:r>
            <a:r>
              <a:rPr lang="en-US" dirty="0"/>
              <a:t>) of segmentation errors made by </a:t>
            </a:r>
            <a:r>
              <a:rPr lang="en-US" b="1" u="sng" dirty="0"/>
              <a:t>3D</a:t>
            </a:r>
            <a:r>
              <a:rPr lang="en-US" dirty="0"/>
              <a:t> AI segmentation-based models on </a:t>
            </a:r>
            <a:r>
              <a:rPr lang="en-US" b="1" u="sng" dirty="0"/>
              <a:t>CT scans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0A074-B42A-7479-B197-B2E2FEDCD11E}"/>
              </a:ext>
            </a:extLst>
          </p:cNvPr>
          <p:cNvSpPr txBox="1"/>
          <p:nvPr/>
        </p:nvSpPr>
        <p:spPr>
          <a:xfrm>
            <a:off x="1393371" y="4884821"/>
            <a:ext cx="126289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So that the community can build models that are adept at </a:t>
            </a:r>
            <a:r>
              <a:rPr lang="en-US" b="1" u="sng" dirty="0"/>
              <a:t>avoiding</a:t>
            </a:r>
            <a:r>
              <a:rPr lang="en-US" dirty="0"/>
              <a:t> such errors.</a:t>
            </a:r>
          </a:p>
        </p:txBody>
      </p:sp>
    </p:spTree>
    <p:extLst>
      <p:ext uri="{BB962C8B-B14F-4D97-AF65-F5344CB8AC3E}">
        <p14:creationId xmlns:p14="http://schemas.microsoft.com/office/powerpoint/2010/main" val="271024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917A5-9A7F-BC5E-BA6E-054BAE62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B9D70B-B11D-EE77-C516-9E8E22E5DFCA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6. Urinary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diagram&#10;&#10;AI-generated content may be incorrect.">
            <a:extLst>
              <a:ext uri="{FF2B5EF4-FFF2-40B4-BE49-F238E27FC236}">
                <a16:creationId xmlns:a16="http://schemas.microsoft.com/office/drawing/2014/main" id="{D2086A66-2DA8-75E4-9CE6-9D6344A4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4"/>
          <a:stretch>
            <a:fillRect/>
          </a:stretch>
        </p:blipFill>
        <p:spPr>
          <a:xfrm>
            <a:off x="228599" y="2345436"/>
            <a:ext cx="4511474" cy="5367528"/>
          </a:xfrm>
          <a:prstGeom prst="rect">
            <a:avLst/>
          </a:prstGeom>
        </p:spPr>
      </p:pic>
      <p:pic>
        <p:nvPicPr>
          <p:cNvPr id="9" name="Picture 8" descr="A graph of a diagram&#10;&#10;AI-generated content may be incorrect.">
            <a:extLst>
              <a:ext uri="{FF2B5EF4-FFF2-40B4-BE49-F238E27FC236}">
                <a16:creationId xmlns:a16="http://schemas.microsoft.com/office/drawing/2014/main" id="{0CFA609A-7DB6-7E3D-FCA9-069BFBC0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47"/>
          <a:stretch>
            <a:fillRect/>
          </a:stretch>
        </p:blipFill>
        <p:spPr>
          <a:xfrm>
            <a:off x="5276631" y="2345436"/>
            <a:ext cx="4430268" cy="5367528"/>
          </a:xfrm>
          <a:prstGeom prst="rect">
            <a:avLst/>
          </a:prstGeom>
        </p:spPr>
      </p:pic>
      <p:pic>
        <p:nvPicPr>
          <p:cNvPr id="12" name="Picture 11" descr="A green and white graph&#10;&#10;AI-generated content may be incorrect.">
            <a:extLst>
              <a:ext uri="{FF2B5EF4-FFF2-40B4-BE49-F238E27FC236}">
                <a16:creationId xmlns:a16="http://schemas.microsoft.com/office/drawing/2014/main" id="{919A42DA-8B68-F6A2-84F3-867012FC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84" b="1731"/>
          <a:stretch>
            <a:fillRect/>
          </a:stretch>
        </p:blipFill>
        <p:spPr>
          <a:xfrm>
            <a:off x="10243457" y="2438400"/>
            <a:ext cx="4281351" cy="5274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E12B1F-83D7-3178-8655-BB6D361CBD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E840EA-1BA4-FE85-B827-27A9D496BDC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E840EA-1BA4-FE85-B827-27A9D496B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567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7FCD-530E-32CF-F4D4-B028C79A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571392-64F3-2118-2DBB-C1313BBF4C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6. Urinary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pie chart&#10;&#10;AI-generated content may be incorrect.">
            <a:extLst>
              <a:ext uri="{FF2B5EF4-FFF2-40B4-BE49-F238E27FC236}">
                <a16:creationId xmlns:a16="http://schemas.microsoft.com/office/drawing/2014/main" id="{CDD02FDB-F9AF-C65E-69ED-099170D9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8" b="4957"/>
          <a:stretch>
            <a:fillRect/>
          </a:stretch>
        </p:blipFill>
        <p:spPr>
          <a:xfrm>
            <a:off x="5049658" y="2743452"/>
            <a:ext cx="4531084" cy="5008551"/>
          </a:xfrm>
          <a:prstGeom prst="rect">
            <a:avLst/>
          </a:prstGeom>
        </p:spPr>
      </p:pic>
      <p:pic>
        <p:nvPicPr>
          <p:cNvPr id="10" name="Picture 9" descr="A graph showing a green area&#10;&#10;AI-generated content may be incorrect.">
            <a:extLst>
              <a:ext uri="{FF2B5EF4-FFF2-40B4-BE49-F238E27FC236}">
                <a16:creationId xmlns:a16="http://schemas.microsoft.com/office/drawing/2014/main" id="{56C1617A-28CD-D211-5106-90C90E93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31"/>
          <a:stretch>
            <a:fillRect/>
          </a:stretch>
        </p:blipFill>
        <p:spPr>
          <a:xfrm>
            <a:off x="9857625" y="2155623"/>
            <a:ext cx="4653032" cy="4786613"/>
          </a:xfrm>
          <a:prstGeom prst="rect">
            <a:avLst/>
          </a:prstGeom>
        </p:spPr>
      </p:pic>
      <p:pic>
        <p:nvPicPr>
          <p:cNvPr id="13" name="Picture 12" descr="A graph of a red oval&#10;&#10;AI-generated content may be incorrect.">
            <a:extLst>
              <a:ext uri="{FF2B5EF4-FFF2-40B4-BE49-F238E27FC236}">
                <a16:creationId xmlns:a16="http://schemas.microsoft.com/office/drawing/2014/main" id="{4CBA193E-DB72-3288-4938-394D002CFF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29"/>
          <a:stretch>
            <a:fillRect/>
          </a:stretch>
        </p:blipFill>
        <p:spPr>
          <a:xfrm>
            <a:off x="119743" y="2264480"/>
            <a:ext cx="4277650" cy="4975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112DD-8C70-CE31-FE92-49CDE66804C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0996A-195C-AD9B-D43A-93780EC8F2C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0996A-195C-AD9B-D43A-93780EC8F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888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7F5B1-7DCF-0862-585F-2E9F52B1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D76A9C-F1AA-4C8C-5259-983980EE64D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7. Gall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red circle&#10;&#10;AI-generated content may be incorrect.">
            <a:extLst>
              <a:ext uri="{FF2B5EF4-FFF2-40B4-BE49-F238E27FC236}">
                <a16:creationId xmlns:a16="http://schemas.microsoft.com/office/drawing/2014/main" id="{4B45CA69-E5D2-9B83-519F-99F1D837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19"/>
          <a:stretch>
            <a:fillRect/>
          </a:stretch>
        </p:blipFill>
        <p:spPr>
          <a:xfrm>
            <a:off x="391885" y="2158448"/>
            <a:ext cx="4278303" cy="5519928"/>
          </a:xfrm>
          <a:prstGeom prst="rect">
            <a:avLst/>
          </a:prstGeom>
        </p:spPr>
      </p:pic>
      <p:pic>
        <p:nvPicPr>
          <p:cNvPr id="9" name="Picture 8" descr="A graph of a red oval&#10;&#10;AI-generated content may be incorrect.">
            <a:extLst>
              <a:ext uri="{FF2B5EF4-FFF2-40B4-BE49-F238E27FC236}">
                <a16:creationId xmlns:a16="http://schemas.microsoft.com/office/drawing/2014/main" id="{36D1281F-1FCD-C989-7C22-54D14772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19" r="2640"/>
          <a:stretch>
            <a:fillRect/>
          </a:stretch>
        </p:blipFill>
        <p:spPr>
          <a:xfrm>
            <a:off x="5390062" y="2048720"/>
            <a:ext cx="4155076" cy="5739384"/>
          </a:xfrm>
          <a:prstGeom prst="rect">
            <a:avLst/>
          </a:prstGeom>
        </p:spPr>
      </p:pic>
      <p:pic>
        <p:nvPicPr>
          <p:cNvPr id="12" name="Picture 11" descr="A graph of a pie chart&#10;&#10;AI-generated content may be incorrect.">
            <a:extLst>
              <a:ext uri="{FF2B5EF4-FFF2-40B4-BE49-F238E27FC236}">
                <a16:creationId xmlns:a16="http://schemas.microsoft.com/office/drawing/2014/main" id="{E5B32252-3558-0A83-8DAE-59A2B17163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67" r="1350"/>
          <a:stretch>
            <a:fillRect/>
          </a:stretch>
        </p:blipFill>
        <p:spPr>
          <a:xfrm>
            <a:off x="10265012" y="2283416"/>
            <a:ext cx="4155076" cy="5394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CD50D-EC15-4D62-845A-6A5FFBFAF03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16E52-9660-7F03-C9BD-D96F458216DF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16E52-9660-7F03-C9BD-D96F45821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571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B3235-F2CA-5132-B96E-3B746792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46D6D8-1CD8-457C-0C7F-31328D84462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7. Gall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showing a plot of ground truth&#10;&#10;AI-generated content may be incorrect.">
            <a:extLst>
              <a:ext uri="{FF2B5EF4-FFF2-40B4-BE49-F238E27FC236}">
                <a16:creationId xmlns:a16="http://schemas.microsoft.com/office/drawing/2014/main" id="{6FFEA535-7378-2846-1664-E2525AA5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2" r="2179" b="11479"/>
          <a:stretch>
            <a:fillRect/>
          </a:stretch>
        </p:blipFill>
        <p:spPr>
          <a:xfrm>
            <a:off x="130628" y="2155624"/>
            <a:ext cx="4283933" cy="4571748"/>
          </a:xfrm>
          <a:prstGeom prst="rect">
            <a:avLst/>
          </a:prstGeom>
        </p:spPr>
      </p:pic>
      <p:pic>
        <p:nvPicPr>
          <p:cNvPr id="10" name="Picture 9" descr="A graph of a green oval&#10;&#10;AI-generated content may be incorrect.">
            <a:extLst>
              <a:ext uri="{FF2B5EF4-FFF2-40B4-BE49-F238E27FC236}">
                <a16:creationId xmlns:a16="http://schemas.microsoft.com/office/drawing/2014/main" id="{1C099810-7A63-BEBD-FED7-25073CE0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25" t="-1" b="1675"/>
          <a:stretch>
            <a:fillRect/>
          </a:stretch>
        </p:blipFill>
        <p:spPr>
          <a:xfrm>
            <a:off x="5176921" y="2808514"/>
            <a:ext cx="4169202" cy="4942113"/>
          </a:xfrm>
          <a:prstGeom prst="rect">
            <a:avLst/>
          </a:prstGeom>
        </p:spPr>
      </p:pic>
      <p:pic>
        <p:nvPicPr>
          <p:cNvPr id="13" name="Picture 12" descr="A graph of a green oval&#10;&#10;AI-generated content may be incorrect.">
            <a:extLst>
              <a:ext uri="{FF2B5EF4-FFF2-40B4-BE49-F238E27FC236}">
                <a16:creationId xmlns:a16="http://schemas.microsoft.com/office/drawing/2014/main" id="{60C4E919-5FAC-9D90-224D-29E1BE8D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39" t="-1" b="1675"/>
          <a:stretch>
            <a:fillRect/>
          </a:stretch>
        </p:blipFill>
        <p:spPr>
          <a:xfrm>
            <a:off x="10153605" y="2155623"/>
            <a:ext cx="4346167" cy="4942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E65D5-24AC-7AF2-86E9-4F4201F887D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A69FE6-F541-9ED2-7FA3-BA3678CF046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A69FE6-F541-9ED2-7FA3-BA3678CF0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34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BE36-1AC9-A8F5-31FA-E3367339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C3452A-C870-75A0-C997-10DEC8E4538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8.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een and white graph&#10;&#10;AI-generated content may be incorrect.">
            <a:extLst>
              <a:ext uri="{FF2B5EF4-FFF2-40B4-BE49-F238E27FC236}">
                <a16:creationId xmlns:a16="http://schemas.microsoft.com/office/drawing/2014/main" id="{EF2F3D81-F02F-B0EF-F15D-C58C5873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89"/>
          <a:stretch>
            <a:fillRect/>
          </a:stretch>
        </p:blipFill>
        <p:spPr>
          <a:xfrm>
            <a:off x="228599" y="2344499"/>
            <a:ext cx="4060372" cy="4985031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DEAF2F46-34DD-4FA0-11A8-4B625C500D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2"/>
          <a:stretch>
            <a:fillRect/>
          </a:stretch>
        </p:blipFill>
        <p:spPr>
          <a:xfrm>
            <a:off x="5270384" y="2845241"/>
            <a:ext cx="4089632" cy="4918331"/>
          </a:xfrm>
          <a:prstGeom prst="rect">
            <a:avLst/>
          </a:prstGeom>
        </p:spPr>
      </p:pic>
      <p:pic>
        <p:nvPicPr>
          <p:cNvPr id="12" name="Picture 11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E2B7341D-9E05-A638-7E1F-3D21758B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49"/>
          <a:stretch>
            <a:fillRect/>
          </a:stretch>
        </p:blipFill>
        <p:spPr>
          <a:xfrm>
            <a:off x="10026762" y="1785698"/>
            <a:ext cx="4571467" cy="5146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04E487-9D58-755F-E6D8-B17A0A57B44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49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5526-73FC-38EE-CEC4-39252956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E18C-C5A0-EA3A-560B-8AD4140FF1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8.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ground truth&#10;&#10;AI-generated content may be incorrect.">
            <a:extLst>
              <a:ext uri="{FF2B5EF4-FFF2-40B4-BE49-F238E27FC236}">
                <a16:creationId xmlns:a16="http://schemas.microsoft.com/office/drawing/2014/main" id="{4DBBAB69-0ACB-24C2-12A9-4826BE1C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51" b="10972"/>
          <a:stretch>
            <a:fillRect/>
          </a:stretch>
        </p:blipFill>
        <p:spPr>
          <a:xfrm>
            <a:off x="141514" y="2086645"/>
            <a:ext cx="4382224" cy="4389794"/>
          </a:xfrm>
          <a:prstGeom prst="rect">
            <a:avLst/>
          </a:prstGeom>
        </p:spPr>
      </p:pic>
      <p:pic>
        <p:nvPicPr>
          <p:cNvPr id="10" name="Picture 9" descr="A graph of a patient&#10;&#10;AI-generated content may be incorrect.">
            <a:extLst>
              <a:ext uri="{FF2B5EF4-FFF2-40B4-BE49-F238E27FC236}">
                <a16:creationId xmlns:a16="http://schemas.microsoft.com/office/drawing/2014/main" id="{01E4B3ED-6A83-BAD6-49B7-B1D2F192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972"/>
          <a:stretch>
            <a:fillRect/>
          </a:stretch>
        </p:blipFill>
        <p:spPr>
          <a:xfrm>
            <a:off x="4908082" y="2867950"/>
            <a:ext cx="5111496" cy="4778577"/>
          </a:xfrm>
          <a:prstGeom prst="rect">
            <a:avLst/>
          </a:prstGeom>
        </p:spPr>
      </p:pic>
      <p:pic>
        <p:nvPicPr>
          <p:cNvPr id="13" name="Picture 12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EBE1F1A7-A35E-895B-917A-C9E724DA5A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4" b="5382"/>
          <a:stretch>
            <a:fillRect/>
          </a:stretch>
        </p:blipFill>
        <p:spPr>
          <a:xfrm>
            <a:off x="10491435" y="1575489"/>
            <a:ext cx="3860430" cy="4389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68583-36FC-C3B5-2E85-70B7FA6A425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61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F01FE-E245-620E-39AE-559008697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309C6B-402B-C52F-AB3A-8BC4A81F92A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9. Esophagus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brown object&#10;&#10;AI-generated content may be incorrect.">
            <a:extLst>
              <a:ext uri="{FF2B5EF4-FFF2-40B4-BE49-F238E27FC236}">
                <a16:creationId xmlns:a16="http://schemas.microsoft.com/office/drawing/2014/main" id="{953B2F27-64FD-2AFD-6BBA-3D5E67FD4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10" r="2879"/>
          <a:stretch>
            <a:fillRect/>
          </a:stretch>
        </p:blipFill>
        <p:spPr>
          <a:xfrm>
            <a:off x="228599" y="2364670"/>
            <a:ext cx="3810001" cy="5288607"/>
          </a:xfrm>
          <a:prstGeom prst="rect">
            <a:avLst/>
          </a:prstGeom>
        </p:spPr>
      </p:pic>
      <p:pic>
        <p:nvPicPr>
          <p:cNvPr id="9" name="Picture 8" descr="A graph of a long curved object&#10;&#10;AI-generated content may be incorrect.">
            <a:extLst>
              <a:ext uri="{FF2B5EF4-FFF2-40B4-BE49-F238E27FC236}">
                <a16:creationId xmlns:a16="http://schemas.microsoft.com/office/drawing/2014/main" id="{B3F3DDE7-80C4-56B2-A4A6-B3380121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3" r="2179" b="1646"/>
          <a:stretch>
            <a:fillRect/>
          </a:stretch>
        </p:blipFill>
        <p:spPr>
          <a:xfrm>
            <a:off x="5290302" y="2420509"/>
            <a:ext cx="3942440" cy="5276311"/>
          </a:xfrm>
          <a:prstGeom prst="rect">
            <a:avLst/>
          </a:prstGeom>
        </p:spPr>
      </p:pic>
      <p:pic>
        <p:nvPicPr>
          <p:cNvPr id="12" name="Picture 11" descr="A graph of a person's leg&#10;&#10;AI-generated content may be incorrect.">
            <a:extLst>
              <a:ext uri="{FF2B5EF4-FFF2-40B4-BE49-F238E27FC236}">
                <a16:creationId xmlns:a16="http://schemas.microsoft.com/office/drawing/2014/main" id="{1AFB0D6F-3C6F-E4FB-1DD8-C7020C8986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873" r="2646"/>
          <a:stretch>
            <a:fillRect/>
          </a:stretch>
        </p:blipFill>
        <p:spPr>
          <a:xfrm>
            <a:off x="10972801" y="1945244"/>
            <a:ext cx="3429000" cy="5751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D8BE1-3BE4-A932-C9FF-4495BDC6178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8B923-E31E-11DC-F1E6-CD7929EFA59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8B923-E31E-11DC-F1E6-CD7929EFA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866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7DE1E-1352-7CC9-7F92-85C668CB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42F2BB-65C7-D8D3-821F-08623FEFD97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9. Esophagus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long thin green line&#10;&#10;AI-generated content may be incorrect.">
            <a:extLst>
              <a:ext uri="{FF2B5EF4-FFF2-40B4-BE49-F238E27FC236}">
                <a16:creationId xmlns:a16="http://schemas.microsoft.com/office/drawing/2014/main" id="{66B6D151-5452-8E22-FBEE-854CBA54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 r="2879" b="1916"/>
          <a:stretch>
            <a:fillRect/>
          </a:stretch>
        </p:blipFill>
        <p:spPr>
          <a:xfrm>
            <a:off x="228599" y="2155623"/>
            <a:ext cx="4082144" cy="5518806"/>
          </a:xfrm>
          <a:prstGeom prst="rect">
            <a:avLst/>
          </a:prstGeom>
        </p:spPr>
      </p:pic>
      <p:pic>
        <p:nvPicPr>
          <p:cNvPr id="10" name="Picture 9" descr="A graph of a sock&#10;&#10;AI-generated content may be incorrect.">
            <a:extLst>
              <a:ext uri="{FF2B5EF4-FFF2-40B4-BE49-F238E27FC236}">
                <a16:creationId xmlns:a16="http://schemas.microsoft.com/office/drawing/2014/main" id="{8EF05938-5A92-65CF-D8D2-ECCD5DA7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4" r="2878"/>
          <a:stretch>
            <a:fillRect/>
          </a:stretch>
        </p:blipFill>
        <p:spPr>
          <a:xfrm>
            <a:off x="5443578" y="2155622"/>
            <a:ext cx="3939905" cy="5518807"/>
          </a:xfrm>
          <a:prstGeom prst="rect">
            <a:avLst/>
          </a:prstGeom>
        </p:spPr>
      </p:pic>
      <p:pic>
        <p:nvPicPr>
          <p:cNvPr id="13" name="Picture 12" descr="A graph of a long skinny&#10;&#10;AI-generated content may be incorrect.">
            <a:extLst>
              <a:ext uri="{FF2B5EF4-FFF2-40B4-BE49-F238E27FC236}">
                <a16:creationId xmlns:a16="http://schemas.microsoft.com/office/drawing/2014/main" id="{60F0310C-B4CD-3455-E9C5-3876D590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77" r="1713"/>
          <a:stretch>
            <a:fillRect/>
          </a:stretch>
        </p:blipFill>
        <p:spPr>
          <a:xfrm>
            <a:off x="10243460" y="1938992"/>
            <a:ext cx="4158341" cy="5590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5E3C0-C9C6-D92F-CB72-F55DCDEC6CD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6B5D5-DB03-4EE2-7FFF-7F1959F65143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6B5D5-DB03-4EE2-7FFF-7F1959F65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86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786F-6454-3DFD-6941-2500FA7D8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3AC6D-19C7-80F3-D460-AB657C28D36E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10. Colon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B404D8CB-9D71-291A-CA33-2418D1BA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/>
          <a:stretch>
            <a:fillRect/>
          </a:stretch>
        </p:blipFill>
        <p:spPr>
          <a:xfrm>
            <a:off x="4720354" y="1942170"/>
            <a:ext cx="4465542" cy="5797572"/>
          </a:xfrm>
          <a:prstGeom prst="rect">
            <a:avLst/>
          </a:prstGeom>
        </p:spPr>
      </p:pic>
      <p:pic>
        <p:nvPicPr>
          <p:cNvPr id="9" name="Picture 8" descr="A graph showing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79AD00AA-C09D-541E-14E7-FF194266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07" r="2671" b="1295"/>
          <a:stretch>
            <a:fillRect/>
          </a:stretch>
        </p:blipFill>
        <p:spPr>
          <a:xfrm>
            <a:off x="87090" y="2226924"/>
            <a:ext cx="3558478" cy="5409331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40ECB26D-F84C-B23F-6123-7AA9B7971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75" r="2179"/>
          <a:stretch>
            <a:fillRect/>
          </a:stretch>
        </p:blipFill>
        <p:spPr>
          <a:xfrm>
            <a:off x="10260683" y="1385587"/>
            <a:ext cx="4352162" cy="6354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894123-88A2-EB98-C821-669199A7FDE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7D2916-2997-180E-BB13-A211D23724BE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7D2916-2997-180E-BB13-A211D2372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650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6B808-7E91-8BB9-30F9-3F31A6267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29143B-83ED-37F0-D614-36E9D5BF8E11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10. Colon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EF096A67-D660-6F33-2766-008C7034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76" r="2179"/>
          <a:stretch>
            <a:fillRect/>
          </a:stretch>
        </p:blipFill>
        <p:spPr>
          <a:xfrm>
            <a:off x="5176905" y="1890198"/>
            <a:ext cx="4299859" cy="5829702"/>
          </a:xfrm>
          <a:prstGeom prst="rect">
            <a:avLst/>
          </a:prstGeom>
        </p:spPr>
      </p:pic>
      <p:pic>
        <p:nvPicPr>
          <p:cNvPr id="10" name="Picture 9" descr="A graph showing a long curved line&#10;&#10;AI-generated content may be incorrect.">
            <a:extLst>
              <a:ext uri="{FF2B5EF4-FFF2-40B4-BE49-F238E27FC236}">
                <a16:creationId xmlns:a16="http://schemas.microsoft.com/office/drawing/2014/main" id="{942E0C24-5F0D-F3BF-16DA-22C699CC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88" r="3345"/>
          <a:stretch>
            <a:fillRect/>
          </a:stretch>
        </p:blipFill>
        <p:spPr>
          <a:xfrm>
            <a:off x="10210800" y="1377468"/>
            <a:ext cx="4299859" cy="6342432"/>
          </a:xfrm>
          <a:prstGeom prst="rect">
            <a:avLst/>
          </a:prstGeom>
        </p:spPr>
      </p:pic>
      <p:pic>
        <p:nvPicPr>
          <p:cNvPr id="11" name="Picture 10" descr="A graph of a diagram with Crust in the background&#10;&#10;AI-generated content may be incorrect.">
            <a:extLst>
              <a:ext uri="{FF2B5EF4-FFF2-40B4-BE49-F238E27FC236}">
                <a16:creationId xmlns:a16="http://schemas.microsoft.com/office/drawing/2014/main" id="{5322CCFE-AB3E-08D2-8F0A-38A39AE68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0" b="1731"/>
          <a:stretch>
            <a:fillRect/>
          </a:stretch>
        </p:blipFill>
        <p:spPr>
          <a:xfrm>
            <a:off x="119741" y="2399478"/>
            <a:ext cx="4572001" cy="5320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62E76-3311-BFF6-3534-ABC4B6D98CE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559432-08DF-5F2C-BA97-C64629087E55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559432-08DF-5F2C-BA97-C64629087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86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8653" y="204829"/>
            <a:ext cx="10755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4200" dirty="0">
                <a:solidFill>
                  <a:srgbClr val="C10F3A"/>
                </a:solidFill>
                <a:latin typeface="Arial"/>
                <a:cs typeface="Arial"/>
              </a:rPr>
              <a:t> questions are we asking specifically?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76A9F8F5-20E4-EF64-62C0-5FCDE516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6482F-2BFC-2C8D-386C-5F77AC27C81B}"/>
              </a:ext>
            </a:extLst>
          </p:cNvPr>
          <p:cNvSpPr txBox="1"/>
          <p:nvPr/>
        </p:nvSpPr>
        <p:spPr>
          <a:xfrm>
            <a:off x="5931910" y="2056292"/>
            <a:ext cx="84822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E1A5B-7219-419F-CD5E-4627FE57B8CC}"/>
              </a:ext>
            </a:extLst>
          </p:cNvPr>
          <p:cNvSpPr txBox="1"/>
          <p:nvPr/>
        </p:nvSpPr>
        <p:spPr>
          <a:xfrm>
            <a:off x="5931909" y="4235695"/>
            <a:ext cx="84822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53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9D0EB-A247-0A8E-28E4-735EF0A62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1F251A-837C-3B1B-00E8-EBB60AA55EA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10" name="Picture 9" descr="A graph showing a green heart&#10;&#10;AI-generated content may be incorrect.">
            <a:extLst>
              <a:ext uri="{FF2B5EF4-FFF2-40B4-BE49-F238E27FC236}">
                <a16:creationId xmlns:a16="http://schemas.microsoft.com/office/drawing/2014/main" id="{0F6BC030-2D5A-FFDF-B051-916DEF8A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61"/>
          <a:stretch>
            <a:fillRect/>
          </a:stretch>
        </p:blipFill>
        <p:spPr>
          <a:xfrm>
            <a:off x="228599" y="2916312"/>
            <a:ext cx="3113315" cy="4606773"/>
          </a:xfrm>
          <a:prstGeom prst="rect">
            <a:avLst/>
          </a:prstGeom>
        </p:spPr>
      </p:pic>
      <p:pic>
        <p:nvPicPr>
          <p:cNvPr id="15" name="Picture 14" descr="A graph of a red triangle&#10;&#10;AI-generated content may be incorrect.">
            <a:extLst>
              <a:ext uri="{FF2B5EF4-FFF2-40B4-BE49-F238E27FC236}">
                <a16:creationId xmlns:a16="http://schemas.microsoft.com/office/drawing/2014/main" id="{69F7A84C-115D-64F9-57DA-0B893866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3"/>
          <a:stretch>
            <a:fillRect/>
          </a:stretch>
        </p:blipFill>
        <p:spPr>
          <a:xfrm>
            <a:off x="3616312" y="2916312"/>
            <a:ext cx="3549062" cy="46116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61C6D9-1FCD-24A9-481C-EC8D23609D6E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FA344E-49EA-0F11-33DF-6A30B9576D4B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8DAF20-51FC-B632-91A0-8BAD0C5616C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BAB8BF-9F08-FEC0-6DB4-43E07EFE3D3C}"/>
              </a:ext>
            </a:extLst>
          </p:cNvPr>
          <p:cNvSpPr/>
          <p:nvPr/>
        </p:nvSpPr>
        <p:spPr>
          <a:xfrm>
            <a:off x="7465026" y="2792784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2B6592-51A3-AE17-01DB-7A9B443AA60A}"/>
              </a:ext>
            </a:extLst>
          </p:cNvPr>
          <p:cNvSpPr/>
          <p:nvPr/>
        </p:nvSpPr>
        <p:spPr>
          <a:xfrm>
            <a:off x="7465024" y="2215842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F07D55-F74A-6EEF-ECEE-80B3E50C099F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(adrenal glands)</a:t>
            </a:r>
          </a:p>
        </p:txBody>
      </p:sp>
      <p:pic>
        <p:nvPicPr>
          <p:cNvPr id="45" name="Picture 44" descr="A graph of a graph showing a green and red color&#10;&#10;AI-generated content may be incorrect.">
            <a:extLst>
              <a:ext uri="{FF2B5EF4-FFF2-40B4-BE49-F238E27FC236}">
                <a16:creationId xmlns:a16="http://schemas.microsoft.com/office/drawing/2014/main" id="{B6D15B9B-A404-FDF6-714B-DD5E24107C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38"/>
          <a:stretch>
            <a:fillRect/>
          </a:stretch>
        </p:blipFill>
        <p:spPr>
          <a:xfrm>
            <a:off x="7523202" y="2916312"/>
            <a:ext cx="3272533" cy="4629838"/>
          </a:xfrm>
          <a:prstGeom prst="rect">
            <a:avLst/>
          </a:prstGeom>
        </p:spPr>
      </p:pic>
      <p:pic>
        <p:nvPicPr>
          <p:cNvPr id="47" name="Picture 46" descr="A graph of a horse&#10;&#10;AI-generated content may be incorrect.">
            <a:extLst>
              <a:ext uri="{FF2B5EF4-FFF2-40B4-BE49-F238E27FC236}">
                <a16:creationId xmlns:a16="http://schemas.microsoft.com/office/drawing/2014/main" id="{9288EB97-5BFF-ACC9-657B-C613DCCA0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63"/>
          <a:stretch>
            <a:fillRect/>
          </a:stretch>
        </p:blipFill>
        <p:spPr>
          <a:xfrm>
            <a:off x="10904911" y="2916312"/>
            <a:ext cx="3327463" cy="4703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1267A1-667A-D87A-E293-D03C01F2007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58E8B-4CC4-2E39-69B5-BB943F72975F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58E8B-4CC4-2E39-69B5-BB943F72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69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EDBF2-FEF6-5E6E-9F56-DE19544D2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3B21D2-E4D6-C3D1-BC76-765A6FC7C6E0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B6C012-F811-14B1-584A-9A93D4A3762D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CDD764-D375-A80B-1184-5026B7DDD1D6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1D9B2D-6EDE-F8DA-EE6E-B7A0181997F4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1B970-C11B-6F8D-E4E4-E86F05EA3F69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5616DB-1429-DCD5-650F-57AC6AFEF036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6111EC-EAF9-BB88-1CAE-3B2E73AB5351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(adrenal glands)</a:t>
            </a:r>
          </a:p>
        </p:txBody>
      </p:sp>
      <p:pic>
        <p:nvPicPr>
          <p:cNvPr id="6" name="Picture 5" descr="A graph of a person's foot&#10;&#10;AI-generated content may be incorrect.">
            <a:extLst>
              <a:ext uri="{FF2B5EF4-FFF2-40B4-BE49-F238E27FC236}">
                <a16:creationId xmlns:a16="http://schemas.microsoft.com/office/drawing/2014/main" id="{8A05F730-AC44-9135-86AB-9AB2F7CD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46"/>
          <a:stretch>
            <a:fillRect/>
          </a:stretch>
        </p:blipFill>
        <p:spPr>
          <a:xfrm>
            <a:off x="3529963" y="2879358"/>
            <a:ext cx="3578408" cy="4703746"/>
          </a:xfrm>
          <a:prstGeom prst="rect">
            <a:avLst/>
          </a:prstGeom>
        </p:spPr>
      </p:pic>
      <p:pic>
        <p:nvPicPr>
          <p:cNvPr id="8" name="Picture 7" descr="A graph showing a red and green object&#10;&#10;AI-generated content may be incorrect.">
            <a:extLst>
              <a:ext uri="{FF2B5EF4-FFF2-40B4-BE49-F238E27FC236}">
                <a16:creationId xmlns:a16="http://schemas.microsoft.com/office/drawing/2014/main" id="{E93894B4-88EC-347F-5D90-7EA4DDE4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96"/>
          <a:stretch>
            <a:fillRect/>
          </a:stretch>
        </p:blipFill>
        <p:spPr>
          <a:xfrm>
            <a:off x="285602" y="2879358"/>
            <a:ext cx="3084533" cy="4544910"/>
          </a:xfrm>
          <a:prstGeom prst="rect">
            <a:avLst/>
          </a:prstGeom>
        </p:spPr>
      </p:pic>
      <p:pic>
        <p:nvPicPr>
          <p:cNvPr id="11" name="Picture 10" descr="A graph of a brain&#10;&#10;AI-generated content may be incorrect.">
            <a:extLst>
              <a:ext uri="{FF2B5EF4-FFF2-40B4-BE49-F238E27FC236}">
                <a16:creationId xmlns:a16="http://schemas.microsoft.com/office/drawing/2014/main" id="{8DE903FF-41F6-FE27-0579-EB5A7943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537783" y="2879358"/>
            <a:ext cx="3562653" cy="4730547"/>
          </a:xfrm>
          <a:prstGeom prst="rect">
            <a:avLst/>
          </a:prstGeom>
        </p:spPr>
      </p:pic>
      <p:pic>
        <p:nvPicPr>
          <p:cNvPr id="13" name="Picture 12" descr="A graph of a red and brown object&#10;&#10;AI-generated content may be incorrect.">
            <a:extLst>
              <a:ext uri="{FF2B5EF4-FFF2-40B4-BE49-F238E27FC236}">
                <a16:creationId xmlns:a16="http://schemas.microsoft.com/office/drawing/2014/main" id="{5DA9B6F2-F1E8-377D-DEA5-2EE73DF117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56"/>
          <a:stretch>
            <a:fillRect/>
          </a:stretch>
        </p:blipFill>
        <p:spPr>
          <a:xfrm>
            <a:off x="11099135" y="2879358"/>
            <a:ext cx="3444176" cy="4544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5559FF-EEDC-4887-40CC-8341FFD3A7F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C9DB8-D8A9-36FC-8BE7-085592B1E885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C9DB8-D8A9-36FC-8BE7-085592B1E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20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DD40-8E08-EDC0-A1F6-807D77FC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FD3930-5D9B-A282-1E2F-4C6FE9AEF18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D7968-193C-99A4-1559-F9536C3A5989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4C913-B983-DACB-3672-BD0734EC2EEF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21BEC5-7F68-F806-69ED-2335C446E31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30210-F306-37A2-D939-CF7F3988B06A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03060C-3FA3-A4F1-E209-0A561A325DBD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842F39-3707-67E3-BE70-4D848D2EEC55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(adrenal glands)</a:t>
            </a:r>
          </a:p>
        </p:txBody>
      </p:sp>
      <p:pic>
        <p:nvPicPr>
          <p:cNvPr id="7" name="Picture 6" descr="A graph of a rock&#10;&#10;AI-generated content may be incorrect.">
            <a:extLst>
              <a:ext uri="{FF2B5EF4-FFF2-40B4-BE49-F238E27FC236}">
                <a16:creationId xmlns:a16="http://schemas.microsoft.com/office/drawing/2014/main" id="{FE295188-4D70-A25F-F981-661B3D9F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315685" y="2873453"/>
            <a:ext cx="3481509" cy="4692493"/>
          </a:xfrm>
          <a:prstGeom prst="rect">
            <a:avLst/>
          </a:prstGeom>
        </p:spPr>
      </p:pic>
      <p:pic>
        <p:nvPicPr>
          <p:cNvPr id="10" name="Picture 9" descr="A graph of a tree&#10;&#10;AI-generated content may be incorrect.">
            <a:extLst>
              <a:ext uri="{FF2B5EF4-FFF2-40B4-BE49-F238E27FC236}">
                <a16:creationId xmlns:a16="http://schemas.microsoft.com/office/drawing/2014/main" id="{18893E86-8EEA-0201-A123-9DD5480B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99"/>
          <a:stretch>
            <a:fillRect/>
          </a:stretch>
        </p:blipFill>
        <p:spPr>
          <a:xfrm>
            <a:off x="3884280" y="2847248"/>
            <a:ext cx="3165171" cy="4720849"/>
          </a:xfrm>
          <a:prstGeom prst="rect">
            <a:avLst/>
          </a:prstGeom>
        </p:spPr>
      </p:pic>
      <p:pic>
        <p:nvPicPr>
          <p:cNvPr id="14" name="Picture 13" descr="A diagram of a human body&#10;&#10;AI-generated content may be incorrect.">
            <a:extLst>
              <a:ext uri="{FF2B5EF4-FFF2-40B4-BE49-F238E27FC236}">
                <a16:creationId xmlns:a16="http://schemas.microsoft.com/office/drawing/2014/main" id="{A70AAA85-D95A-8435-76C0-54469F1E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488441" y="2873453"/>
            <a:ext cx="3517015" cy="4700322"/>
          </a:xfrm>
          <a:prstGeom prst="rect">
            <a:avLst/>
          </a:prstGeom>
        </p:spPr>
      </p:pic>
      <p:pic>
        <p:nvPicPr>
          <p:cNvPr id="17" name="Picture 16" descr="A graph of a red and green graph&#10;&#10;AI-generated content may be incorrect.">
            <a:extLst>
              <a:ext uri="{FF2B5EF4-FFF2-40B4-BE49-F238E27FC236}">
                <a16:creationId xmlns:a16="http://schemas.microsoft.com/office/drawing/2014/main" id="{813084BC-CCAD-22E3-1035-CE7B67B23B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98"/>
          <a:stretch>
            <a:fillRect/>
          </a:stretch>
        </p:blipFill>
        <p:spPr>
          <a:xfrm>
            <a:off x="11362111" y="2873453"/>
            <a:ext cx="3181199" cy="467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DB336-4D7B-B412-E763-1210A70F10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CDE52-3DFA-436F-CD8C-1A35CF092C1A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CDE52-3DFA-436F-CD8C-1A35CF092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722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it relevant?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Unifying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500" b="1" dirty="0"/>
                  <a:t> and </a:t>
                </a: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blipFill>
                <a:blip r:embed="rId2"/>
                <a:stretch>
                  <a:fillRect l="-1300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9" y="2258453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Why</a:t>
            </a:r>
            <a:r>
              <a:rPr lang="en-US" sz="2400" dirty="0"/>
              <a:t>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2797744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</a:t>
            </a:r>
            <a:r>
              <a:rPr lang="en-US" sz="2400" b="1" u="sng" dirty="0">
                <a:solidFill>
                  <a:srgbClr val="00B050"/>
                </a:solidFill>
              </a:rPr>
              <a:t>quantitative metric</a:t>
            </a:r>
            <a:r>
              <a:rPr lang="en-US" sz="2400" dirty="0"/>
              <a:t>, we can perform </a:t>
            </a:r>
            <a:r>
              <a:rPr lang="en-US" sz="2400" b="1" u="sng" dirty="0">
                <a:solidFill>
                  <a:srgbClr val="00B050"/>
                </a:solidFill>
              </a:rPr>
              <a:t>correlation, regression</a:t>
            </a:r>
            <a:r>
              <a:rPr lang="en-US" sz="2400" dirty="0"/>
              <a:t>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4078321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B050"/>
                </a:solidFill>
              </a:rPr>
              <a:t>Correlation-/ regression</a:t>
            </a:r>
            <a:r>
              <a:rPr lang="en-US" sz="2400" dirty="0"/>
              <a:t>-based analyses are </a:t>
            </a:r>
            <a:r>
              <a:rPr lang="en-US" sz="2400" dirty="0">
                <a:highlight>
                  <a:srgbClr val="FFFF00"/>
                </a:highlight>
              </a:rPr>
              <a:t>impossible</a:t>
            </a:r>
            <a:r>
              <a:rPr lang="en-US" sz="2400" dirty="0"/>
              <a:t> with </a:t>
            </a:r>
            <a:r>
              <a:rPr lang="en-US" sz="2400" b="1" u="sng" dirty="0">
                <a:solidFill>
                  <a:srgbClr val="FF0000"/>
                </a:solidFill>
              </a:rPr>
              <a:t>categorical independent variables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EECF4-4154-1E36-86AD-07A4D5709A89}"/>
              </a:ext>
            </a:extLst>
          </p:cNvPr>
          <p:cNvSpPr txBox="1"/>
          <p:nvPr/>
        </p:nvSpPr>
        <p:spPr>
          <a:xfrm>
            <a:off x="228599" y="5774538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1. Primary goal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b="1" u="sng" dirty="0"/>
              <a:t>Identifying</a:t>
            </a:r>
            <a:r>
              <a:rPr lang="en-US" sz="2400" dirty="0"/>
              <a:t> and </a:t>
            </a:r>
            <a:r>
              <a:rPr lang="en-US" sz="2400" b="1" u="sng" dirty="0"/>
              <a:t>characterizing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types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not extent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type</a:t>
            </a:r>
            <a:r>
              <a:rPr lang="en-US" sz="2400" dirty="0"/>
              <a:t>) of segmentation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09D32-C5D8-CF1E-0DEF-963258A44D33}"/>
              </a:ext>
            </a:extLst>
          </p:cNvPr>
          <p:cNvSpPr txBox="1"/>
          <p:nvPr/>
        </p:nvSpPr>
        <p:spPr>
          <a:xfrm>
            <a:off x="228599" y="6545974"/>
            <a:ext cx="1314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2. Secondary goal</a:t>
            </a:r>
            <a:r>
              <a:rPr lang="en-US" sz="2400" b="1" dirty="0"/>
              <a:t>:</a:t>
            </a:r>
            <a:r>
              <a:rPr lang="en-US" sz="2400" dirty="0"/>
              <a:t> Fine-grained (specific), completely quantitative, scalable error characterization framework. 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  <p:bldP spid="7" grpId="0"/>
      <p:bldP spid="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58D3-E70A-64AE-A919-7A2578E7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/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C00000"/>
                    </a:solidFill>
                  </a:rPr>
                  <a:t>Unifying 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4400" b="1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4400" b="1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blipFill>
                <a:blip r:embed="rId2"/>
                <a:stretch>
                  <a:fillRect l="-2266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6AE48-0D54-9442-7C01-F041D552E3B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proceed?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/>
              <p:nvPr/>
            </p:nvSpPr>
            <p:spPr>
              <a:xfrm>
                <a:off x="282276" y="1708753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Combined score, </a:t>
                </a:r>
                <a14:m>
                  <m:oMath xmlns:m="http://schemas.openxmlformats.org/officeDocument/2006/math">
                    <m:r>
                      <a:rPr lang="en-US" sz="35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𝝀𝜷</m:t>
                    </m:r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708753"/>
                <a:ext cx="14065847" cy="646331"/>
              </a:xfrm>
              <a:prstGeom prst="rect">
                <a:avLst/>
              </a:prstGeom>
              <a:blipFill>
                <a:blip r:embed="rId3"/>
                <a:stretch>
                  <a:fillRect l="-1256" t="-13208" b="-33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/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Pd</m:t>
                    </m:r>
                    <m:r>
                      <a:rPr lang="en-US" sz="23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1369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blue and white logo&#10;&#10;AI-generated content may be incorrect.">
            <a:extLst>
              <a:ext uri="{FF2B5EF4-FFF2-40B4-BE49-F238E27FC236}">
                <a16:creationId xmlns:a16="http://schemas.microsoft.com/office/drawing/2014/main" id="{63FE606B-4D62-E164-6F64-1FB8C3F35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21" y="4100683"/>
            <a:ext cx="10201656" cy="14386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38658D-884B-93A9-C9A6-5C3F3E66B95E}"/>
                  </a:ext>
                </a:extLst>
              </p:cNvPr>
              <p:cNvSpPr txBox="1"/>
              <p:nvPr/>
            </p:nvSpPr>
            <p:spPr>
              <a:xfrm>
                <a:off x="2425848" y="4820011"/>
                <a:ext cx="6490701" cy="64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38658D-884B-93A9-C9A6-5C3F3E66B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848" y="4820011"/>
                <a:ext cx="6490701" cy="640496"/>
              </a:xfrm>
              <a:prstGeom prst="rect">
                <a:avLst/>
              </a:prstGeom>
              <a:blipFill>
                <a:blip r:embed="rId6"/>
                <a:stretch>
                  <a:fillRect l="-1221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957E-71D5-6803-3993-7C9A7621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05A32-2CD2-F441-C050-28EB0B64568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60FB2-9F8B-E9B8-7C4F-C958092CE3F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994CF-9F07-0D62-006B-68718D8E4608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A200A-2257-2BDB-DE82-8A18ED7DFC27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However, itself sometimes generates disconnected segmentations for connected components.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1D5A5-AEC3-77FC-EFFB-4D8C104A2868}"/>
              </a:ext>
            </a:extLst>
          </p:cNvPr>
          <p:cNvSpPr txBox="1"/>
          <p:nvPr/>
        </p:nvSpPr>
        <p:spPr>
          <a:xfrm>
            <a:off x="282276" y="3368479"/>
            <a:ext cx="142283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CFF58-975C-EE11-C1E7-45CD847001DA}"/>
              </a:ext>
            </a:extLst>
          </p:cNvPr>
          <p:cNvSpPr txBox="1"/>
          <p:nvPr/>
        </p:nvSpPr>
        <p:spPr>
          <a:xfrm>
            <a:off x="282276" y="4229071"/>
            <a:ext cx="1406584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3. </a:t>
            </a:r>
            <a:r>
              <a:rPr lang="en-US" sz="2300" dirty="0"/>
              <a:t>Literature often suggests that 3D segmentation models perform badly when:</a:t>
            </a:r>
          </a:p>
          <a:p>
            <a:pPr marL="1820570" lvl="2" indent="-514350">
              <a:buFont typeface="+mj-lt"/>
              <a:buAutoNum type="romanLcPeriod"/>
            </a:pPr>
            <a:r>
              <a:rPr lang="en-US" sz="2300" dirty="0"/>
              <a:t>Tiny GT (prostate, various glands – including adrenal glands, urinary bladder)</a:t>
            </a:r>
          </a:p>
          <a:p>
            <a:pPr marL="1820570" lvl="2" indent="-514350">
              <a:buFont typeface="+mj-lt"/>
              <a:buAutoNum type="romanLcPeriod"/>
            </a:pPr>
            <a:r>
              <a:rPr lang="en-US" sz="2300" dirty="0"/>
              <a:t>Complex-shaped GT (esophagus, pancreas, intestines, colon)</a:t>
            </a:r>
          </a:p>
          <a:p>
            <a:pPr lvl="2"/>
            <a:endParaRPr lang="en-US" sz="1000" b="1" dirty="0"/>
          </a:p>
          <a:p>
            <a:pPr marL="1649120" lvl="2" indent="-342900">
              <a:buFont typeface="Wingdings" panose="05000000000000000000" pitchFamily="2" charset="2"/>
              <a:buChar char="Ø"/>
            </a:pPr>
            <a:r>
              <a:rPr lang="en-US" sz="2300" b="1" dirty="0"/>
              <a:t>However, my observation has been: </a:t>
            </a:r>
            <a:r>
              <a:rPr lang="en-US" sz="2300" dirty="0"/>
              <a:t>Disconnected components are a </a:t>
            </a:r>
            <a:r>
              <a:rPr lang="en-US" sz="2300" b="1" u="sng" dirty="0"/>
              <a:t>MAJOR</a:t>
            </a:r>
            <a:r>
              <a:rPr lang="en-US" sz="2300" dirty="0"/>
              <a:t> factor for a specific kind of over-segmentation.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C4A75-D8B8-69C3-6AF4-F63668006228}"/>
              </a:ext>
            </a:extLst>
          </p:cNvPr>
          <p:cNvSpPr txBox="1"/>
          <p:nvPr/>
        </p:nvSpPr>
        <p:spPr>
          <a:xfrm>
            <a:off x="282274" y="6659324"/>
            <a:ext cx="140658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4. </a:t>
            </a:r>
            <a:r>
              <a:rPr lang="en-US" sz="2300" dirty="0"/>
              <a:t>Not just </a:t>
            </a:r>
            <a:r>
              <a:rPr lang="en-US" sz="2300" b="1" u="sng" dirty="0"/>
              <a:t>ANY</a:t>
            </a:r>
            <a:r>
              <a:rPr lang="en-US" sz="2300" dirty="0"/>
              <a:t> over-segmentation – I need to figure out a way to quantify this </a:t>
            </a:r>
            <a:r>
              <a:rPr lang="en-US" sz="2300" b="1" u="sng" dirty="0"/>
              <a:t>particular kind</a:t>
            </a:r>
            <a:r>
              <a:rPr lang="en-US" sz="2300" dirty="0"/>
              <a:t> of over-segmentation.</a:t>
            </a:r>
          </a:p>
        </p:txBody>
      </p:sp>
    </p:spTree>
    <p:extLst>
      <p:ext uri="{BB962C8B-B14F-4D97-AF65-F5344CB8AC3E}">
        <p14:creationId xmlns:p14="http://schemas.microsoft.com/office/powerpoint/2010/main" val="31763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4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41C2-7309-9D77-9AAC-EF74F569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AA5E8-CD22-47B0-FC53-F24281769A8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D081A-08BE-EF39-41B9-1EDBE7B1A0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F5B54-93BD-B9B7-3694-94152017B79E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2430B-9E2F-03D8-4316-5692839370C6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Itself sometimes generates disconnected segmentations for connected components.</a:t>
            </a:r>
          </a:p>
        </p:txBody>
      </p:sp>
      <p:pic>
        <p:nvPicPr>
          <p:cNvPr id="8" name="Picture 7" descr="A graph of a human heart&#10;&#10;AI-generated content may be incorrect.">
            <a:extLst>
              <a:ext uri="{FF2B5EF4-FFF2-40B4-BE49-F238E27FC236}">
                <a16:creationId xmlns:a16="http://schemas.microsoft.com/office/drawing/2014/main" id="{A7F92069-4DB5-7843-13BE-8DBDEA6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06" y="3264171"/>
            <a:ext cx="3781043" cy="4450320"/>
          </a:xfrm>
          <a:prstGeom prst="rect">
            <a:avLst/>
          </a:prstGeom>
        </p:spPr>
      </p:pic>
      <p:pic>
        <p:nvPicPr>
          <p:cNvPr id="10" name="Picture 9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0FBB2179-EFC2-185C-C913-E64A9CEC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9"/>
          <a:stretch>
            <a:fillRect/>
          </a:stretch>
        </p:blipFill>
        <p:spPr>
          <a:xfrm>
            <a:off x="7703872" y="3457969"/>
            <a:ext cx="3781043" cy="42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A4EC8-A6AD-66D2-FC52-33EA19FE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F0C93-4768-72BC-B2C3-8155AE45E47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28868-D1AD-C697-CC76-659F6EC7512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E7B00-2565-352C-E0FA-13EBCD6E298F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8B0D0-243C-5523-BB31-2F068EE1349F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p:pic>
        <p:nvPicPr>
          <p:cNvPr id="4" name="Picture 3" descr="A diagram of a human body&#10;&#10;AI-generated content may be incorrect.">
            <a:extLst>
              <a:ext uri="{FF2B5EF4-FFF2-40B4-BE49-F238E27FC236}">
                <a16:creationId xmlns:a16="http://schemas.microsoft.com/office/drawing/2014/main" id="{3D0F368C-418C-8412-73AB-52294449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5" r="2179"/>
          <a:stretch>
            <a:fillRect/>
          </a:stretch>
        </p:blipFill>
        <p:spPr>
          <a:xfrm>
            <a:off x="461417" y="3569581"/>
            <a:ext cx="2856274" cy="4170159"/>
          </a:xfrm>
          <a:prstGeom prst="rect">
            <a:avLst/>
          </a:prstGeom>
        </p:spPr>
      </p:pic>
      <p:pic>
        <p:nvPicPr>
          <p:cNvPr id="6" name="Picture 5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1CFE1ED3-3EA0-1CA4-F489-71AA9C59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10731057" y="3376696"/>
            <a:ext cx="3200399" cy="4363046"/>
          </a:xfrm>
          <a:prstGeom prst="rect">
            <a:avLst/>
          </a:prstGeom>
        </p:spPr>
      </p:pic>
      <p:pic>
        <p:nvPicPr>
          <p:cNvPr id="7" name="Picture 6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5434200C-9E87-4D2E-20F3-833CF855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43"/>
          <a:stretch>
            <a:fillRect/>
          </a:stretch>
        </p:blipFill>
        <p:spPr>
          <a:xfrm>
            <a:off x="5418355" y="3569583"/>
            <a:ext cx="3212038" cy="41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5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829A-CD36-188A-5626-1B8419781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C116-769C-9114-613D-6893D332A13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to-dos for next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4AE8E-ADF7-A5DE-D30A-406133FD4F8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do I want to address/ answer?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/>
              <p:nvPr/>
            </p:nvSpPr>
            <p:spPr>
              <a:xfrm>
                <a:off x="185058" y="1708753"/>
                <a:ext cx="1416306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/>
                  <a:t>1. 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300" b="1" dirty="0"/>
                  <a:t> score,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𝝀𝜷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</m:oMath>
                </a14:m>
                <a:endParaRPr lang="en-US" sz="33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8" y="1708753"/>
                <a:ext cx="14163066" cy="600164"/>
              </a:xfrm>
              <a:prstGeom prst="rect">
                <a:avLst/>
              </a:prstGeom>
              <a:blipFill>
                <a:blip r:embed="rId2"/>
                <a:stretch>
                  <a:fillRect l="-1162" t="-12121" b="-35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B4807C-3A91-4F5C-FD27-2230035F9287}"/>
              </a:ext>
            </a:extLst>
          </p:cNvPr>
          <p:cNvSpPr txBox="1"/>
          <p:nvPr/>
        </p:nvSpPr>
        <p:spPr>
          <a:xfrm>
            <a:off x="936171" y="2563406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– And how efficient is C in quantifying degree of </a:t>
            </a:r>
            <a:r>
              <a:rPr lang="en-US" sz="2300" dirty="0">
                <a:solidFill>
                  <a:srgbClr val="FF0000"/>
                </a:solidFill>
              </a:rPr>
              <a:t>over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FF0000"/>
                </a:solidFill>
              </a:rPr>
              <a:t>under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00B050"/>
                </a:solidFill>
              </a:rPr>
              <a:t>good</a:t>
            </a:r>
            <a:r>
              <a:rPr lang="en-US" sz="2300" dirty="0"/>
              <a:t> segmentation?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D671E-B38A-D324-C4C2-2AAFF6426CBB}"/>
              </a:ext>
            </a:extLst>
          </p:cNvPr>
          <p:cNvSpPr txBox="1"/>
          <p:nvPr/>
        </p:nvSpPr>
        <p:spPr>
          <a:xfrm>
            <a:off x="185057" y="4142128"/>
            <a:ext cx="14163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2. Quantifying </a:t>
            </a:r>
            <a:r>
              <a:rPr lang="en-US" sz="3300" b="1" dirty="0">
                <a:highlight>
                  <a:srgbClr val="C0C0C0"/>
                </a:highlight>
              </a:rPr>
              <a:t># of connected components</a:t>
            </a:r>
            <a:r>
              <a:rPr lang="en-US" sz="3300" b="1" dirty="0"/>
              <a:t> + </a:t>
            </a:r>
            <a:r>
              <a:rPr lang="en-US" sz="3300" b="1" dirty="0">
                <a:highlight>
                  <a:srgbClr val="C0C0C0"/>
                </a:highlight>
              </a:rPr>
              <a:t>shape completeness/ congruency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9A190-786C-2C08-ECB1-0DD9E489788E}"/>
              </a:ext>
            </a:extLst>
          </p:cNvPr>
          <p:cNvSpPr txBox="1"/>
          <p:nvPr/>
        </p:nvSpPr>
        <p:spPr>
          <a:xfrm>
            <a:off x="936172" y="4996781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Just quantification of over-segmentation error does not suffice – </a:t>
            </a:r>
            <a:r>
              <a:rPr lang="en-US" sz="2300" b="1" u="sng" dirty="0"/>
              <a:t>this is a special case</a:t>
            </a:r>
            <a:r>
              <a:rPr lang="en-US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7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61A3-2479-5D83-48DE-4B7F8E4B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BC05D-9F92-1C8E-8345-0C33EB04784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Summarizing it all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62157-CE7F-FBFB-1DC0-CF05DFB691D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/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TotalSegmentator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all samples, all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Joint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𝒆𝒓𝒓𝒐𝒓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 framework coded.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framework was applied on all eleven, selected abdominal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 made.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Combined formulation proposed for the joint score.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blipFill>
                <a:blip r:embed="rId2"/>
                <a:stretch>
                  <a:fillRect l="-901" t="-2792" b="-5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3336B60-70BF-C0AB-9B6B-161B36680704}"/>
              </a:ext>
            </a:extLst>
          </p:cNvPr>
          <p:cNvSpPr txBox="1"/>
          <p:nvPr/>
        </p:nvSpPr>
        <p:spPr>
          <a:xfrm>
            <a:off x="185058" y="1708753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28E13-8C94-6154-8D8B-25073D450C2D}"/>
              </a:ext>
            </a:extLst>
          </p:cNvPr>
          <p:cNvSpPr txBox="1"/>
          <p:nvPr/>
        </p:nvSpPr>
        <p:spPr>
          <a:xfrm>
            <a:off x="185059" y="562646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/>
              <p:nvPr/>
            </p:nvSpPr>
            <p:spPr>
              <a:xfrm>
                <a:off x="794656" y="6133743"/>
                <a:ext cx="10145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Implement combined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metric to quantify connected component behavior.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6133743"/>
                <a:ext cx="10145487" cy="969496"/>
              </a:xfrm>
              <a:prstGeom prst="rect">
                <a:avLst/>
              </a:prstGeom>
              <a:blipFill>
                <a:blip r:embed="rId3"/>
                <a:stretch>
                  <a:fillRect l="-901" t="-5031" b="-1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22F68419-D39C-C634-332B-1CB5A18D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5931911" y="2314544"/>
            <a:ext cx="8482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5931909" y="4235695"/>
            <a:ext cx="848226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Causal analyses</a:t>
            </a:r>
            <a:r>
              <a:rPr lang="en-US" dirty="0"/>
              <a:t>: Why the exceptions?</a:t>
            </a:r>
          </a:p>
        </p:txBody>
      </p:sp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CB179-3487-74F4-65AF-16380DB8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586FE-73C9-8C82-35DB-D7F76E67BF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D4653-FE6E-F52A-B759-23BFD4DAC8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A4DF3-7E5F-4680-B558-94023A3F1FDD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A1. Next steps in the </a:t>
            </a:r>
            <a:r>
              <a:rPr lang="en-US" sz="4000" b="1" dirty="0"/>
              <a:t>“How?”</a:t>
            </a:r>
          </a:p>
        </p:txBody>
      </p:sp>
    </p:spTree>
    <p:extLst>
      <p:ext uri="{BB962C8B-B14F-4D97-AF65-F5344CB8AC3E}">
        <p14:creationId xmlns:p14="http://schemas.microsoft.com/office/powerpoint/2010/main" val="3153849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B9D4-99CC-087E-F04F-D46F2798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4372ED-A2D8-E16B-AD59-FC812D15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2C945-6498-54CA-D79D-8DD6FE6E401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Recap – Phase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82ED4-66D8-DA29-A368-05109B2C06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534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2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BD937-8EEE-D847-8452-DDB270D6FCE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2DC3C-B03A-E662-C05A-E0C67D02F8F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0991D-9C60-A209-9DE8-FC1E45ED0A8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46764F-7CAD-FA54-EA88-0A7D76223D0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41E2C-272A-270C-E66A-AB7FB04485D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C540-658D-F3AA-F808-6ED81001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B9F1F8-4CA6-DBE7-8DE8-0A68F26CAA07}"/>
              </a:ext>
            </a:extLst>
          </p:cNvPr>
          <p:cNvSpPr txBox="1"/>
          <p:nvPr/>
        </p:nvSpPr>
        <p:spPr>
          <a:xfrm>
            <a:off x="201672" y="3456766"/>
            <a:ext cx="14227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A2.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73905-053D-07D0-D30C-5B5536A598D6}"/>
              </a:ext>
            </a:extLst>
          </p:cNvPr>
          <p:cNvSpPr txBox="1"/>
          <p:nvPr/>
        </p:nvSpPr>
        <p:spPr>
          <a:xfrm>
            <a:off x="120315" y="4325004"/>
            <a:ext cx="14227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/>
              <a:t>– Extending the “How”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7519-3AAD-7E89-503D-27EE36EE7C4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1E794-E0B3-55C9-FA03-A1D4A366373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9125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195943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 do we answer these questions?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E1FCF6A-99F1-3E71-A81F-30BE27F6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A2217-509B-9EC1-5F09-B252F87388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C3B2B-D231-9303-A65A-2DE5A657AC4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FC3CD-095C-0B83-B142-A020EE06DD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0A8D8-74F3-7B6E-0046-A186D7D22B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915DDA-7610-C6B9-87A0-0C4CCDB523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FA147-DCE2-7BE3-930D-13768C47AE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1AB19-EE86-D2FE-7970-7E861D15A0F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3BB9D-FEAD-2868-2BA5-C959568E9DC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82162-9A21-CC12-EA39-2E410A1249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A662D-322A-AC93-A7C3-257CDC3DF6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54F299-8FDA-F000-AAA8-9A0DD89A6B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CB59-E85E-9A00-8CC8-4C166F30E5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4BE22-CE7B-73C6-053C-A5E8AE6E1F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E2CCB-5508-9EB0-F2F1-092492E4220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BE44-84C9-DD9C-68A4-54888D994A0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156DA-10AE-7252-304C-00411F4937F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664C0-F3F8-9B89-9102-076A4C7F77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73B49-6214-DD11-5886-7E858121131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55817-A82C-CE5E-D8DD-31031CE98D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4A871-E7D5-2FAB-64E4-62B3764437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26971" y="129892"/>
            <a:ext cx="110054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How is our </a:t>
            </a:r>
            <a:r>
              <a:rPr lang="en-US" sz="2900" b="1" u="sng" dirty="0">
                <a:solidFill>
                  <a:srgbClr val="C10F3A"/>
                </a:solidFill>
                <a:latin typeface="Arial"/>
                <a:cs typeface="Arial"/>
              </a:rPr>
              <a:t>Phase 1</a:t>
            </a:r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 different from literature?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777342" y="769441"/>
            <a:ext cx="1051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Putting our “What” and “How” in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92AB8-EB75-3DD5-C228-3CCBBF18145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BF23-B233-4F16-27A0-ED9BE649E4D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A3265-1054-C640-42AB-8BA643AE68B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59401-7B87-30D9-FA75-436881E889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51844-E8E2-ADAA-DCF0-DEF50D9B25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EB6E7-C32F-F146-EF28-B9C0E794448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80039-6A5A-1D4D-7E3E-4E4D6A3EA47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798BA-3D60-FF29-6FBA-804ABDE8547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3C692F-5AA3-F7E8-1158-654E7D83A8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C9160-18E1-120B-CFE2-811621D9CD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managed to come up with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BD4991-AE1C-7F53-5BF8-B4BDB6FD6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8D20-6C9C-2AFD-F0F3-9417E8DB123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F3BE96-DD83-F467-0928-8FA415B7FA6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6D91-757E-F312-4B5E-60BF275AF76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5DAD-4829-CDA9-8CDD-71728BC09B9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05FB-C092-B96C-2DCF-DB01B764158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22FAB-F24D-1832-7F4F-F24423333B6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8FB07-3E7E-4EF8-DEEB-4FDC5124472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4F829-125A-1098-D990-625A0CE3A9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1866-7FBB-5BA1-64A8-69F133A2C7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D8BB-60E2-B724-B812-D231E2D5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E40B6-FCA8-1C04-9721-8BA6CC2E83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E6DC1-F7D2-3119-8FDE-A88382B9695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7783C-09BE-D343-7183-0E7A6DEA9771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A3. Organs arranged in order of difficulty of segmentation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02003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Organ-wise segmentation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... And the organs that we are focusing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</a:t>
            </a:r>
            <a:r>
              <a:rPr lang="en-US" sz="1500" i="1" dirty="0"/>
              <a:t>Medical Image Analysis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9324-F597-083D-AA39-2B37027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A34EC-9CCC-B2BA-AAE2-9151DB265B3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EE4FF-CFE7-AE3A-499C-214CDB152F1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BF0BA-C993-8EED-AC26-AF4A6F61A5F7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A4. Design decisions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27438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C8BD-6BF6-33D1-8B01-93B229D7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F5927-B740-BB55-418A-D9E7E6C4BA6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76C27-090C-DBC9-5A1F-9451906D54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93BF0-108E-D5FD-313D-8D5910DBE12A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64C14-FEFA-1511-32D6-25246662491B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However, for now, we will not use all models – only </a:t>
            </a:r>
            <a:r>
              <a:rPr lang="en-US" b="1" dirty="0" err="1"/>
              <a:t>nnUNET</a:t>
            </a:r>
            <a:r>
              <a:rPr lang="en-US" b="1" dirty="0"/>
              <a:t> (3D) and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E0B9-113A-6DC7-A5D1-398DDCCCBE5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nnUNET</a:t>
            </a:r>
            <a:r>
              <a:rPr lang="en-US" strike="sngStrike" dirty="0">
                <a:solidFill>
                  <a:srgbClr val="FF0000"/>
                </a:solidFill>
              </a:rPr>
              <a:t> (2D)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86187-8D7F-9116-04CA-E5723B859D0A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B095F-A87F-0177-4746-885830B8253A}"/>
              </a:ext>
            </a:extLst>
          </p:cNvPr>
          <p:cNvSpPr txBox="1"/>
          <p:nvPr/>
        </p:nvSpPr>
        <p:spPr>
          <a:xfrm>
            <a:off x="4066674" y="3388336"/>
            <a:ext cx="68408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nUNET</a:t>
            </a:r>
            <a:r>
              <a:rPr lang="en-US" b="1" dirty="0">
                <a:solidFill>
                  <a:srgbClr val="00B050"/>
                </a:solidFill>
              </a:rPr>
              <a:t> (3D) – and </a:t>
            </a:r>
            <a:r>
              <a:rPr lang="en-US" b="1" dirty="0" err="1">
                <a:solidFill>
                  <a:srgbClr val="00B050"/>
                </a:solidFill>
              </a:rPr>
              <a:t>TotalSegmentator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D174F-ABF9-84AB-6BF7-4221D05219C8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(3D)</a:t>
            </a:r>
          </a:p>
        </p:txBody>
      </p:sp>
    </p:spTree>
    <p:extLst>
      <p:ext uri="{BB962C8B-B14F-4D97-AF65-F5344CB8AC3E}">
        <p14:creationId xmlns:p14="http://schemas.microsoft.com/office/powerpoint/2010/main" val="362610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52EF-E12F-9398-741A-3A18085F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A299A-54FF-06AD-4346-A67AD1CE7CB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Q1: </a:t>
                </a:r>
                <a:r>
                  <a:rPr lang="en-US" sz="3600" b="1" dirty="0"/>
                  <a:t>How effective is this </a:t>
                </a:r>
                <a:r>
                  <a:rPr lang="en-US" sz="3600" b="1" u="sng" dirty="0"/>
                  <a:t>joint </a:t>
                </a:r>
                <a14:m>
                  <m:oMath xmlns:m="http://schemas.openxmlformats.org/officeDocument/2006/math">
                    <m:r>
                      <a:rPr lang="en-US" sz="36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u="sng" dirty="0"/>
                  <a:t> framework</a:t>
                </a:r>
                <a:r>
                  <a:rPr lang="en-US" sz="3500" b="1" dirty="0"/>
                  <a:t> in determining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under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over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00B050"/>
                    </a:solidFill>
                  </a:rPr>
                  <a:t>accurate</a:t>
                </a:r>
                <a:r>
                  <a:rPr lang="en-US" sz="3500" b="1" dirty="0"/>
                  <a:t> segmentation?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blipFill>
                <a:blip r:embed="rId3"/>
                <a:stretch>
                  <a:fillRect l="-1256" t="-7692" r="-86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5622936-EC3A-F530-8193-EE85B29DC84E}"/>
              </a:ext>
            </a:extLst>
          </p:cNvPr>
          <p:cNvSpPr txBox="1"/>
          <p:nvPr/>
        </p:nvSpPr>
        <p:spPr>
          <a:xfrm>
            <a:off x="373921" y="2771222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Examples shown on 6 samples per organ. </a:t>
            </a:r>
            <a:r>
              <a:rPr lang="en-US" b="1" dirty="0"/>
              <a:t>(Note: only 3D rendering, not 2D.)</a:t>
            </a:r>
          </a:p>
        </p:txBody>
      </p:sp>
      <p:pic>
        <p:nvPicPr>
          <p:cNvPr id="9" name="Picture 8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D615BCDC-1E55-32E3-E14D-03D5691B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220" y="4191182"/>
            <a:ext cx="6702377" cy="3498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7038A0-9150-3636-04AF-95AC697DB6A5}"/>
              </a:ext>
            </a:extLst>
          </p:cNvPr>
          <p:cNvSpPr txBox="1"/>
          <p:nvPr/>
        </p:nvSpPr>
        <p:spPr>
          <a:xfrm>
            <a:off x="373921" y="3666956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But first, let us recap the organs of interest: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7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67569-4C86-DC49-D167-CEDD8ED4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47517-8553-1DA4-D50F-3C90829233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D3A1C-F6F8-29B1-9D7E-4F0DAAB1611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741D-59E7-7FAD-550B-6A76805FAAB4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(3):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8B349-38AA-7972-5CDF-B6C41DB27AD5}"/>
              </a:ext>
            </a:extLst>
          </p:cNvPr>
          <p:cNvSpPr txBox="1"/>
          <p:nvPr/>
        </p:nvSpPr>
        <p:spPr>
          <a:xfrm>
            <a:off x="391887" y="2786565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not </a:t>
            </a:r>
            <a:r>
              <a:rPr lang="en-US" b="1" dirty="0" err="1"/>
              <a:t>nnUNet</a:t>
            </a:r>
            <a:r>
              <a:rPr lang="en-US" b="1" dirty="0"/>
              <a:t>(2D)</a:t>
            </a:r>
            <a:r>
              <a:rPr lang="en-US" b="1" dirty="0">
                <a:sym typeface="Wingdings" panose="05000000000000000000" pitchFamily="2" charset="2"/>
              </a:rPr>
              <a:t>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982B-7870-F3CC-E004-0EC16C51DFBF}"/>
              </a:ext>
            </a:extLst>
          </p:cNvPr>
          <p:cNvSpPr txBox="1"/>
          <p:nvPr/>
        </p:nvSpPr>
        <p:spPr>
          <a:xfrm>
            <a:off x="871825" y="3505026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2D errors do not scale well to actual 3D segmentations (access relevant results here and here)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23197-A45A-6D6A-90C7-8557BAABC6FD}"/>
              </a:ext>
            </a:extLst>
          </p:cNvPr>
          <p:cNvSpPr txBox="1"/>
          <p:nvPr/>
        </p:nvSpPr>
        <p:spPr>
          <a:xfrm>
            <a:off x="871825" y="3999881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 are they a good means of visualization (access relevant results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891D6-3052-88BD-9515-2EC0B2EFBB90}"/>
              </a:ext>
            </a:extLst>
          </p:cNvPr>
          <p:cNvSpPr txBox="1"/>
          <p:nvPr/>
        </p:nvSpPr>
        <p:spPr>
          <a:xfrm>
            <a:off x="1405226" y="4492324"/>
            <a:ext cx="117447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That is, using selective 2D axial slices for the purpose of visualizing 3D segmentation results is misleading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26639806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human liver&#10;&#10;AI-generated content may be incorrect.">
            <a:extLst>
              <a:ext uri="{FF2B5EF4-FFF2-40B4-BE49-F238E27FC236}">
                <a16:creationId xmlns:a16="http://schemas.microsoft.com/office/drawing/2014/main" id="{2C57DEBE-E83E-C0C4-48A2-2E3437C2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38"/>
          <a:stretch>
            <a:fillRect/>
          </a:stretch>
        </p:blipFill>
        <p:spPr>
          <a:xfrm>
            <a:off x="97970" y="2340681"/>
            <a:ext cx="4379105" cy="5425440"/>
          </a:xfrm>
          <a:prstGeom prst="rect">
            <a:avLst/>
          </a:prstGeom>
        </p:spPr>
      </p:pic>
      <p:pic>
        <p:nvPicPr>
          <p:cNvPr id="9" name="Picture 8" descr="A diagram of a human body&#10;&#10;AI-generated content may be incorrect.">
            <a:extLst>
              <a:ext uri="{FF2B5EF4-FFF2-40B4-BE49-F238E27FC236}">
                <a16:creationId xmlns:a16="http://schemas.microsoft.com/office/drawing/2014/main" id="{933764EF-03AE-F99C-111A-CE08858C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66" b="3538"/>
          <a:stretch>
            <a:fillRect/>
          </a:stretch>
        </p:blipFill>
        <p:spPr>
          <a:xfrm>
            <a:off x="5075246" y="2464599"/>
            <a:ext cx="4479907" cy="5177604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CE3734D4-6B11-D0A1-DD6A-B5236E4C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76" b="3538"/>
          <a:stretch>
            <a:fillRect/>
          </a:stretch>
        </p:blipFill>
        <p:spPr>
          <a:xfrm>
            <a:off x="10006182" y="1385588"/>
            <a:ext cx="4624218" cy="5177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A69AD6-206C-0D16-A074-36DBC11D08D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6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5823</TotalTime>
  <Words>4761</Words>
  <Application>Microsoft Office PowerPoint</Application>
  <PresentationFormat>Custom</PresentationFormat>
  <Paragraphs>534</Paragraphs>
  <Slides>81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85</cp:revision>
  <dcterms:created xsi:type="dcterms:W3CDTF">2025-08-28T16:18:41Z</dcterms:created>
  <dcterms:modified xsi:type="dcterms:W3CDTF">2026-01-22T19:14:12Z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